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7"/>
  </p:notesMasterIdLst>
  <p:sldIdLst>
    <p:sldId id="256" r:id="rId2"/>
    <p:sldId id="286" r:id="rId3"/>
    <p:sldId id="300" r:id="rId4"/>
    <p:sldId id="301" r:id="rId5"/>
    <p:sldId id="302" r:id="rId6"/>
    <p:sldId id="299" r:id="rId7"/>
    <p:sldId id="303" r:id="rId8"/>
    <p:sldId id="304" r:id="rId9"/>
    <p:sldId id="273" r:id="rId10"/>
    <p:sldId id="281" r:id="rId11"/>
    <p:sldId id="305" r:id="rId12"/>
    <p:sldId id="262" r:id="rId13"/>
    <p:sldId id="270" r:id="rId14"/>
    <p:sldId id="271" r:id="rId15"/>
    <p:sldId id="306" r:id="rId16"/>
  </p:sldIdLst>
  <p:sldSz cx="12192000" cy="6858000"/>
  <p:notesSz cx="6858000" cy="9144000"/>
  <p:embeddedFontLs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IBM Plex Sans SemiBold" panose="020B0604020202020204" charset="0"/>
      <p:bold r:id="rId22"/>
      <p:boldItalic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551" userDrawn="1">
          <p15:clr>
            <a:srgbClr val="A4A3A4"/>
          </p15:clr>
        </p15:guide>
        <p15:guide id="4" pos="3477" userDrawn="1">
          <p15:clr>
            <a:srgbClr val="A4A3A4"/>
          </p15:clr>
        </p15:guide>
        <p15:guide id="5" orient="horz" pos="3906" userDrawn="1">
          <p15:clr>
            <a:srgbClr val="A4A3A4"/>
          </p15:clr>
        </p15:guide>
        <p15:guide id="6" orient="horz" pos="391" userDrawn="1">
          <p15:clr>
            <a:srgbClr val="A4A3A4"/>
          </p15:clr>
        </p15:guide>
        <p15:guide id="7" orient="horz" pos="1366" userDrawn="1">
          <p15:clr>
            <a:srgbClr val="A4A3A4"/>
          </p15:clr>
        </p15:guide>
        <p15:guide id="8" pos="706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4EC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301" autoAdjust="0"/>
    <p:restoredTop sz="94103" autoAdjust="0"/>
  </p:normalViewPr>
  <p:slideViewPr>
    <p:cSldViewPr snapToGrid="0" showGuides="1">
      <p:cViewPr varScale="1">
        <p:scale>
          <a:sx n="115" d="100"/>
          <a:sy n="115" d="100"/>
        </p:scale>
        <p:origin x="354" y="84"/>
      </p:cViewPr>
      <p:guideLst>
        <p:guide orient="horz" pos="2160"/>
        <p:guide pos="3840"/>
        <p:guide pos="551"/>
        <p:guide pos="3477"/>
        <p:guide orient="horz" pos="3906"/>
        <p:guide orient="horz" pos="391"/>
        <p:guide orient="horz" pos="1366"/>
        <p:guide pos="706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2590538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400" dirty="0"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4582119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lang="uk-UA" dirty="0"/>
          </a:p>
        </p:txBody>
      </p:sp>
      <p:sp>
        <p:nvSpPr>
          <p:cNvPr id="97" name="Google Shape;9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9792360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lang="ru-RU" dirty="0" smtClean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lang="uk-UA" dirty="0" smtClean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97" name="Google Shape;9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09158585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131" name="Google Shape;13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29798638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lang="ru-RU" sz="1400" b="1" dirty="0" smtClean="0"/>
          </a:p>
        </p:txBody>
      </p:sp>
      <p:sp>
        <p:nvSpPr>
          <p:cNvPr id="97" name="Google Shape;9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87652118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None/>
              <a:defRPr/>
            </a:pPr>
            <a:endParaRPr lang="ru-RU" b="1" dirty="0" smtClean="0"/>
          </a:p>
        </p:txBody>
      </p:sp>
      <p:sp>
        <p:nvSpPr>
          <p:cNvPr id="97" name="Google Shape;9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21233708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131" name="Google Shape;13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8495088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lang="ru-RU" dirty="0" smtClean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lang="uk-UA" dirty="0" smtClean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97" name="Google Shape;9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386274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lang="ru-RU" dirty="0" smtClean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lang="uk-UA" dirty="0" smtClean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97" name="Google Shape;9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661172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lang="ru-RU" dirty="0" smtClean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lang="uk-UA" dirty="0" smtClean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97" name="Google Shape;9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795395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lang="ru-RU" dirty="0" smtClean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lang="uk-UA" dirty="0" smtClean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97" name="Google Shape;9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236368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lang="ru-RU" dirty="0" smtClean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lang="uk-UA" dirty="0" smtClean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97" name="Google Shape;9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0119619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lang="ru-RU" dirty="0" smtClean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lang="uk-UA" dirty="0" smtClean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97" name="Google Shape;9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7591382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lang="ru-RU" dirty="0" smtClean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lang="uk-UA" dirty="0" smtClean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97" name="Google Shape;9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9789610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400" b="1" dirty="0"/>
          </a:p>
        </p:txBody>
      </p:sp>
      <p:sp>
        <p:nvSpPr>
          <p:cNvPr id="97" name="Google Shape;9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5093902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9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9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9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9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1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1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12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3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3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13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13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13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6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6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8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 panose="020F0502020204030204"/>
              <a:buNone/>
              <a:defRPr sz="4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/>
          </a:p>
        </p:txBody>
      </p:sp>
      <p:sp>
        <p:nvSpPr>
          <p:cNvPr id="7" name="Google Shape;7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Char char="•"/>
              <a:defRPr sz="2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Char char="•"/>
              <a:defRPr sz="2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8" name="Google Shape;8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9" name="Google Shape;9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10" name="Google Shape;10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 lang="uk-UA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6089904" y="-11"/>
            <a:ext cx="6102099" cy="6858011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705" y="423314"/>
            <a:ext cx="2192633" cy="1027865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13757" y="1757549"/>
            <a:ext cx="5729844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uk-UA" sz="4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uk-UA" sz="4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«Фізкультурно-оздоровча діяльність школярів»</a:t>
            </a:r>
          </a:p>
          <a:p>
            <a:pPr algn="ctr"/>
            <a:endParaRPr lang="uk-UA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uk-UA" sz="1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uk-UA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uk-UA" sz="1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uk-UA" sz="1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uk-UA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uk-UA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Херсонський </a:t>
            </a:r>
            <a:r>
              <a:rPr lang="uk-UA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районний </a:t>
            </a:r>
            <a:r>
              <a:rPr lang="uk-UA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відділ</a:t>
            </a:r>
          </a:p>
          <a:p>
            <a:pPr algn="ctr"/>
            <a:endParaRPr lang="uk-UA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ДУ «Херсонський центр контролю та профілактики хвороб МОЗ України»</a:t>
            </a:r>
          </a:p>
          <a:p>
            <a:pPr algn="ctr"/>
            <a:endParaRPr lang="uk-UA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uk-UA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uk-UA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7563"/>
            <a:ext cx="12192000" cy="686556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705" y="423314"/>
            <a:ext cx="2192633" cy="1027865"/>
          </a:xfrm>
          <a:prstGeom prst="rect">
            <a:avLst/>
          </a:prstGeom>
        </p:spPr>
      </p:pic>
      <p:sp>
        <p:nvSpPr>
          <p:cNvPr id="8" name="Google Shape;99;p3"/>
          <p:cNvSpPr txBox="1"/>
          <p:nvPr/>
        </p:nvSpPr>
        <p:spPr>
          <a:xfrm>
            <a:off x="8057861" y="1451179"/>
            <a:ext cx="3025775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uk-UA" sz="2000" b="1" spc="4" dirty="0" smtClean="0">
                <a:latin typeface="IBM Plex Sans SemiBold" panose="020B0703050203000203" pitchFamily="34" charset="0"/>
              </a:rPr>
              <a:t> </a:t>
            </a:r>
            <a:endParaRPr lang="uk-UA" sz="2000" b="1" spc="4" dirty="0">
              <a:latin typeface="IBM Plex Sans SemiBold" panose="020B0703050203000203" pitchFamily="34" charset="0"/>
            </a:endParaRPr>
          </a:p>
          <a:p>
            <a:endParaRPr lang="uk-UA" sz="2000" b="1" spc="4" dirty="0" smtClean="0">
              <a:latin typeface="IBM Plex Sans SemiBold" panose="020B0703050203000203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655126" y="261257"/>
            <a:ext cx="71964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endParaRPr lang="uk-UA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              </a:t>
            </a:r>
            <a:r>
              <a:rPr lang="uk-UA" b="1" i="1" dirty="0" smtClean="0">
                <a:solidFill>
                  <a:schemeClr val="accent2"/>
                </a:solidFill>
              </a:rPr>
              <a:t>ЗАСОБИ ФІЗИЧНОГО ВИХОВАННЯ</a:t>
            </a:r>
            <a:endParaRPr lang="ru-RU" b="1" i="1" dirty="0">
              <a:solidFill>
                <a:schemeClr val="accent2"/>
              </a:solidFill>
            </a:endParaRPr>
          </a:p>
        </p:txBody>
      </p:sp>
      <p:sp>
        <p:nvSpPr>
          <p:cNvPr id="10" name="Текст 9"/>
          <p:cNvSpPr>
            <a:spLocks noGrp="1"/>
          </p:cNvSpPr>
          <p:nvPr>
            <p:ph type="body" idx="1"/>
          </p:nvPr>
        </p:nvSpPr>
        <p:spPr>
          <a:xfrm>
            <a:off x="838200" y="1825624"/>
            <a:ext cx="10515600" cy="5032375"/>
          </a:xfrm>
        </p:spPr>
        <p:txBody>
          <a:bodyPr>
            <a:normAutofit lnSpcReduction="10000"/>
          </a:bodyPr>
          <a:lstStyle/>
          <a:p>
            <a:r>
              <a:rPr lang="uk-UA" dirty="0" smtClean="0">
                <a:solidFill>
                  <a:schemeClr val="accent1"/>
                </a:solidFill>
              </a:rPr>
              <a:t>Режим дня </a:t>
            </a:r>
            <a:r>
              <a:rPr lang="uk-UA" dirty="0" smtClean="0"/>
              <a:t>: повноцінний сон, прогулянка, гармонійне     чергування навантаження та відпочинку.</a:t>
            </a:r>
          </a:p>
          <a:p>
            <a:r>
              <a:rPr lang="uk-UA" dirty="0" smtClean="0">
                <a:solidFill>
                  <a:srgbClr val="FF0000"/>
                </a:solidFill>
              </a:rPr>
              <a:t>Природні фактори </a:t>
            </a:r>
            <a:r>
              <a:rPr lang="uk-UA" dirty="0" smtClean="0"/>
              <a:t>: сонце, повітря, вода.</a:t>
            </a:r>
          </a:p>
          <a:p>
            <a:r>
              <a:rPr lang="uk-UA" dirty="0" smtClean="0">
                <a:solidFill>
                  <a:srgbClr val="FFFF00"/>
                </a:solidFill>
              </a:rPr>
              <a:t>Фізичні вправи </a:t>
            </a:r>
            <a:r>
              <a:rPr lang="uk-UA" dirty="0" smtClean="0"/>
              <a:t>: перешикування, вправи спортивного характеру, рухливі ігри, масаж.</a:t>
            </a:r>
          </a:p>
          <a:p>
            <a:r>
              <a:rPr lang="uk-UA" dirty="0" smtClean="0">
                <a:solidFill>
                  <a:srgbClr val="7030A0"/>
                </a:solidFill>
              </a:rPr>
              <a:t>Харчування</a:t>
            </a:r>
            <a:r>
              <a:rPr lang="uk-UA" dirty="0" smtClean="0"/>
              <a:t> : дотримання часу між прийомами їжі, кількісний та якісний розподіл їжі, дотримання правил «тарілки здорового харчування» та правил поведінки під час прийому їжі.</a:t>
            </a:r>
          </a:p>
          <a:p>
            <a:r>
              <a:rPr lang="uk-UA" dirty="0" smtClean="0">
                <a:solidFill>
                  <a:srgbClr val="00B050"/>
                </a:solidFill>
              </a:rPr>
              <a:t>Гігієнічні вимоги</a:t>
            </a:r>
            <a:r>
              <a:rPr lang="uk-UA" dirty="0" smtClean="0"/>
              <a:t>: гігієна одягу, відповідність одягу сезону.</a:t>
            </a:r>
          </a:p>
          <a:p>
            <a:r>
              <a:rPr lang="uk-UA" dirty="0">
                <a:solidFill>
                  <a:srgbClr val="C00000"/>
                </a:solidFill>
              </a:rPr>
              <a:t>Г</a:t>
            </a:r>
            <a:r>
              <a:rPr lang="uk-UA" dirty="0" smtClean="0">
                <a:solidFill>
                  <a:srgbClr val="C00000"/>
                </a:solidFill>
              </a:rPr>
              <a:t>ігієна приміщення</a:t>
            </a:r>
            <a:r>
              <a:rPr lang="uk-UA" dirty="0">
                <a:solidFill>
                  <a:srgbClr val="00B050"/>
                </a:solidFill>
              </a:rPr>
              <a:t> </a:t>
            </a:r>
            <a:r>
              <a:rPr lang="uk-UA" dirty="0" smtClean="0">
                <a:solidFill>
                  <a:schemeClr val="tx1"/>
                </a:solidFill>
              </a:rPr>
              <a:t>: достатнє світло, чисте повітря, комфортна температура.</a:t>
            </a:r>
          </a:p>
          <a:p>
            <a:endParaRPr lang="ru-RU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9047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342" y="252196"/>
            <a:ext cx="2192633" cy="1027865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                 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 smtClean="0"/>
          </a:p>
          <a:p>
            <a:endParaRPr lang="uk-UA" dirty="0"/>
          </a:p>
          <a:p>
            <a:endParaRPr lang="uk-UA" dirty="0" smtClean="0"/>
          </a:p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2"/>
          </p:nvPr>
        </p:nvSpPr>
        <p:spPr>
          <a:xfrm>
            <a:off x="6172199" y="252196"/>
            <a:ext cx="6019801" cy="6605804"/>
          </a:xfrm>
        </p:spPr>
        <p:txBody>
          <a:bodyPr>
            <a:noAutofit/>
          </a:bodyPr>
          <a:lstStyle/>
          <a:p>
            <a:pPr marL="114300" indent="0">
              <a:buNone/>
            </a:pPr>
            <a:r>
              <a:rPr lang="uk-UA" sz="2600" i="1" dirty="0" smtClean="0"/>
              <a:t>       </a:t>
            </a:r>
            <a:r>
              <a:rPr lang="uk-UA" sz="2600" b="1" i="1" dirty="0" smtClean="0">
                <a:solidFill>
                  <a:srgbClr val="7030A0"/>
                </a:solidFill>
              </a:rPr>
              <a:t>У процесі занять фізичними вправами зміцнюється не лише тіло людини але й розвиваються такі моральні якості, як працьовитість, дисциплінованість, наполегливість, вольові якості. Систематичне виконання фізичних вправ сприяє прояву вольових зусиль, збереженні уваги при втомі; подоланні трудно-</a:t>
            </a:r>
            <a:r>
              <a:rPr lang="uk-UA" sz="2600" b="1" i="1" dirty="0" err="1" smtClean="0">
                <a:solidFill>
                  <a:srgbClr val="7030A0"/>
                </a:solidFill>
              </a:rPr>
              <a:t>щів</a:t>
            </a:r>
            <a:r>
              <a:rPr lang="uk-UA" sz="2600" b="1" i="1" dirty="0" smtClean="0">
                <a:solidFill>
                  <a:srgbClr val="7030A0"/>
                </a:solidFill>
              </a:rPr>
              <a:t>, обумовлених функціональними зрушеннями в організмі (небажання продовжувати роботу, біль, потреба «терпіти»); подоланні негативних емоцій ( страху, невпевненості, розгубленості); дотриманню певного режиму життя, тренування і харчування</a:t>
            </a:r>
            <a:r>
              <a:rPr lang="uk-UA" sz="2600" b="1" i="1" dirty="0" smtClean="0"/>
              <a:t>.</a:t>
            </a:r>
            <a:endParaRPr lang="ru-RU" sz="2600" b="1" i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803617"/>
            <a:ext cx="6172201" cy="4678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2024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Google Shape;133;p7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7"/>
          <p:cNvSpPr txBox="1"/>
          <p:nvPr/>
        </p:nvSpPr>
        <p:spPr>
          <a:xfrm>
            <a:off x="874712" y="2801626"/>
            <a:ext cx="10334700" cy="6770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 panose="020B0604020202020204"/>
              <a:buNone/>
            </a:pPr>
            <a:r>
              <a:rPr lang="uk-UA" sz="3800" b="1" i="0" u="none" strike="noStrike" cap="none" dirty="0" smtClean="0">
                <a:solidFill>
                  <a:schemeClr val="lt1"/>
                </a:solidFill>
                <a:latin typeface="IBM Plex Sans SemiBold" panose="020B0703050203000203"/>
                <a:ea typeface="IBM Plex Sans SemiBold" panose="020B0703050203000203"/>
                <a:cs typeface="IBM Plex Sans SemiBold" panose="020B0703050203000203"/>
                <a:sym typeface="IBM Plex Sans SemiBold" panose="020B0703050203000203"/>
              </a:rPr>
              <a:t> </a:t>
            </a:r>
            <a:endParaRPr sz="3800" b="1" i="0" u="none" strike="noStrike" cap="none" dirty="0">
              <a:solidFill>
                <a:schemeClr val="lt1"/>
              </a:solidFill>
              <a:latin typeface="IBM Plex Sans SemiBold" panose="020B0703050203000203"/>
              <a:ea typeface="IBM Plex Sans SemiBold" panose="020B0703050203000203"/>
              <a:cs typeface="IBM Plex Sans SemiBold" panose="020B0703050203000203"/>
              <a:sym typeface="IBM Plex Sans SemiBold" panose="020B0703050203000203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0962" y="159354"/>
            <a:ext cx="2188654" cy="103031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9498" y="0"/>
            <a:ext cx="9972501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6556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90" y="656142"/>
            <a:ext cx="2192633" cy="1027865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325112" y="256032"/>
            <a:ext cx="76718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2335876" y="656142"/>
            <a:ext cx="9476508" cy="2853821"/>
          </a:xfrm>
        </p:spPr>
        <p:txBody>
          <a:bodyPr>
            <a:normAutofit/>
          </a:bodyPr>
          <a:lstStyle/>
          <a:p>
            <a:r>
              <a:rPr lang="uk-UA" sz="4800" i="1" dirty="0" smtClean="0">
                <a:solidFill>
                  <a:srgbClr val="7030A0"/>
                </a:solidFill>
              </a:rPr>
              <a:t>Здоров'я дітей – основне джерело щастя, радості батьків, педагогів і суспільства в цілому</a:t>
            </a:r>
            <a:endParaRPr lang="ru-RU" sz="4800" i="1" dirty="0">
              <a:solidFill>
                <a:srgbClr val="7030A0"/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53543" y="3602037"/>
            <a:ext cx="6825343" cy="3043691"/>
          </a:xfrm>
          <a:prstGeom prst="rect">
            <a:avLst/>
          </a:prstGeom>
        </p:spPr>
      </p:pic>
      <p:sp>
        <p:nvSpPr>
          <p:cNvPr id="10" name="Подзаголовок 9"/>
          <p:cNvSpPr>
            <a:spLocks noGrp="1"/>
          </p:cNvSpPr>
          <p:nvPr>
            <p:ph type="subTitle" idx="1"/>
          </p:nvPr>
        </p:nvSpPr>
        <p:spPr>
          <a:xfrm>
            <a:off x="2277686" y="3602037"/>
            <a:ext cx="9534697" cy="3043691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6556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103" y="228600"/>
            <a:ext cx="2192633" cy="1027865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931920" y="423314"/>
            <a:ext cx="78821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endParaRPr lang="uk-UA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256464"/>
            <a:ext cx="12192000" cy="56015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Google Shape;133;p7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7"/>
          <p:cNvSpPr txBox="1"/>
          <p:nvPr/>
        </p:nvSpPr>
        <p:spPr>
          <a:xfrm>
            <a:off x="874712" y="2801626"/>
            <a:ext cx="10334700" cy="12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 panose="020B0604020202020204"/>
              <a:buNone/>
              <a:tabLst/>
              <a:defRPr/>
            </a:pPr>
            <a:r>
              <a:rPr kumimoji="0" lang="uk-UA" sz="38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BM Plex Sans SemiBold" panose="020B0703050203000203"/>
                <a:ea typeface="IBM Plex Sans SemiBold" panose="020B0703050203000203"/>
                <a:cs typeface="IBM Plex Sans SemiBold" panose="020B0703050203000203"/>
                <a:sym typeface="IBM Plex Sans SemiBold" panose="020B0703050203000203"/>
              </a:rPr>
              <a:t> </a:t>
            </a:r>
            <a:endParaRPr kumimoji="0" sz="3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IBM Plex Sans SemiBold" panose="020B0703050203000203"/>
              <a:ea typeface="IBM Plex Sans SemiBold" panose="020B0703050203000203"/>
              <a:cs typeface="IBM Plex Sans SemiBold" panose="020B0703050203000203"/>
              <a:sym typeface="IBM Plex Sans SemiBold" panose="020B0703050203000203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 panose="020B0604020202020204"/>
              <a:buNone/>
              <a:tabLst/>
              <a:defRPr/>
            </a:pPr>
            <a:r>
              <a:rPr kumimoji="0" lang="uk-UA" sz="38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BM Plex Sans SemiBold" panose="020B0703050203000203"/>
                <a:ea typeface="IBM Plex Sans SemiBold" panose="020B0703050203000203"/>
                <a:cs typeface="IBM Plex Sans SemiBold" panose="020B0703050203000203"/>
                <a:sym typeface="IBM Plex Sans SemiBold" panose="020B0703050203000203"/>
              </a:rPr>
              <a:t>Захистити здоров'я.  Зберегти майбутнє.</a:t>
            </a:r>
            <a:endParaRPr kumimoji="0" sz="3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IBM Plex Sans SemiBold" panose="020B0703050203000203"/>
              <a:ea typeface="IBM Plex Sans SemiBold" panose="020B0703050203000203"/>
              <a:cs typeface="IBM Plex Sans SemiBold" panose="020B0703050203000203"/>
              <a:sym typeface="IBM Plex Sans SemiBold" panose="020B0703050203000203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0962" y="159354"/>
            <a:ext cx="2188654" cy="1030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2488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9047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342" y="252196"/>
            <a:ext cx="2192633" cy="1027865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            </a:t>
            </a:r>
            <a:r>
              <a:rPr lang="uk-UA" b="1" i="1" dirty="0" smtClean="0">
                <a:solidFill>
                  <a:schemeClr val="accent2"/>
                </a:solidFill>
              </a:rPr>
              <a:t>Фізкультурно-оздоровча діяльність</a:t>
            </a:r>
            <a:br>
              <a:rPr lang="uk-UA" b="1" i="1" dirty="0" smtClean="0">
                <a:solidFill>
                  <a:schemeClr val="accent2"/>
                </a:solidFill>
              </a:rPr>
            </a:br>
            <a:r>
              <a:rPr lang="uk-UA" b="1" i="1" dirty="0" smtClean="0">
                <a:solidFill>
                  <a:schemeClr val="accent2"/>
                </a:solidFill>
              </a:rPr>
              <a:t>                               школярів</a:t>
            </a:r>
            <a:endParaRPr lang="ru-RU" b="1" i="1" dirty="0">
              <a:solidFill>
                <a:schemeClr val="accent2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pPr marL="114300" lvl="0" indent="0">
              <a:buClr>
                <a:srgbClr val="000000"/>
              </a:buClr>
              <a:buNone/>
            </a:pPr>
            <a:r>
              <a:rPr lang="uk-UA" dirty="0" smtClean="0">
                <a:solidFill>
                  <a:srgbClr val="000000"/>
                </a:solidFill>
              </a:rPr>
              <a:t>     </a:t>
            </a:r>
            <a:r>
              <a:rPr lang="uk-UA" b="1" i="1" dirty="0" smtClean="0">
                <a:solidFill>
                  <a:srgbClr val="7030A0"/>
                </a:solidFill>
              </a:rPr>
              <a:t>Здоров'я </a:t>
            </a:r>
            <a:r>
              <a:rPr lang="uk-UA" b="1" i="1" dirty="0">
                <a:solidFill>
                  <a:srgbClr val="7030A0"/>
                </a:solidFill>
              </a:rPr>
              <a:t>– безцінне надбання не тільки кожної людини, але і всього суспільства. Добре здоров'я, що розумно зберігається і зміцнюється самою людиною, забезпечує їй довге й активне життя.</a:t>
            </a:r>
          </a:p>
          <a:p>
            <a:pPr marL="114300" lvl="0" indent="0">
              <a:buClr>
                <a:srgbClr val="000000"/>
              </a:buClr>
              <a:buNone/>
            </a:pPr>
            <a:r>
              <a:rPr lang="uk-UA" b="1" i="1" dirty="0">
                <a:solidFill>
                  <a:srgbClr val="7030A0"/>
                </a:solidFill>
              </a:rPr>
              <a:t>   Сама людина – творець свого здоров'я, за яке треба боротися. </a:t>
            </a:r>
          </a:p>
          <a:p>
            <a:pPr marL="114300" lvl="0" indent="0">
              <a:buClr>
                <a:srgbClr val="000000"/>
              </a:buClr>
              <a:buNone/>
            </a:pPr>
            <a:r>
              <a:rPr lang="uk-UA" b="1" i="1" dirty="0">
                <a:solidFill>
                  <a:srgbClr val="7030A0"/>
                </a:solidFill>
              </a:rPr>
              <a:t>З раннього віку необхідно вести активний спосіб життя, гартуватися, займатися фізкультурою і спортом, дотримуватися</a:t>
            </a:r>
          </a:p>
          <a:p>
            <a:pPr marL="114300" lvl="0" indent="0">
              <a:buClr>
                <a:srgbClr val="000000"/>
              </a:buClr>
              <a:buNone/>
            </a:pPr>
            <a:r>
              <a:rPr lang="uk-UA" b="1" i="1" dirty="0">
                <a:solidFill>
                  <a:srgbClr val="7030A0"/>
                </a:solidFill>
              </a:rPr>
              <a:t>правил особистої гігієни – словом домагатися розумними</a:t>
            </a:r>
          </a:p>
          <a:p>
            <a:pPr marL="114300" lvl="0" indent="0">
              <a:buClr>
                <a:srgbClr val="000000"/>
              </a:buClr>
              <a:buNone/>
            </a:pPr>
            <a:r>
              <a:rPr lang="uk-UA" b="1" i="1" dirty="0">
                <a:solidFill>
                  <a:srgbClr val="7030A0"/>
                </a:solidFill>
              </a:rPr>
              <a:t>шляхами досягнути справжньої гармонії здоров'я.  </a:t>
            </a:r>
            <a:endParaRPr lang="ru-RU" b="1" i="1" dirty="0">
              <a:solidFill>
                <a:srgbClr val="7030A0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9047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342" y="252196"/>
            <a:ext cx="2192633" cy="1027865"/>
          </a:xfrm>
          <a:prstGeom prst="rect">
            <a:avLst/>
          </a:prstGeom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 smtClean="0"/>
              <a:t>                   </a:t>
            </a:r>
            <a:r>
              <a:rPr lang="uk-UA" b="1" i="1" dirty="0" smtClean="0">
                <a:solidFill>
                  <a:schemeClr val="accent2"/>
                </a:solidFill>
              </a:rPr>
              <a:t>Фізична культура як здоровий </a:t>
            </a:r>
            <a:br>
              <a:rPr lang="uk-UA" b="1" i="1" dirty="0" smtClean="0">
                <a:solidFill>
                  <a:schemeClr val="accent2"/>
                </a:solidFill>
              </a:rPr>
            </a:br>
            <a:r>
              <a:rPr lang="uk-UA" b="1" i="1" dirty="0" smtClean="0">
                <a:solidFill>
                  <a:schemeClr val="accent2"/>
                </a:solidFill>
              </a:rPr>
              <a:t>                                   спосіб життя</a:t>
            </a:r>
            <a:endParaRPr lang="ru-RU" b="1" i="1" dirty="0">
              <a:solidFill>
                <a:schemeClr val="accent2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 smtClean="0"/>
          </a:p>
          <a:p>
            <a:endParaRPr lang="uk-UA" dirty="0"/>
          </a:p>
          <a:p>
            <a:endParaRPr lang="uk-UA" dirty="0" smtClean="0"/>
          </a:p>
          <a:p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idx="2"/>
          </p:nvPr>
        </p:nvSpPr>
        <p:spPr>
          <a:xfrm>
            <a:off x="6172199" y="1690688"/>
            <a:ext cx="5578929" cy="4720761"/>
          </a:xfrm>
        </p:spPr>
        <p:txBody>
          <a:bodyPr/>
          <a:lstStyle/>
          <a:p>
            <a:r>
              <a:rPr lang="uk-UA" b="1" i="1" dirty="0">
                <a:solidFill>
                  <a:srgbClr val="7030A0"/>
                </a:solidFill>
              </a:rPr>
              <a:t>Регулярні фізичні вправи корисні не лише для здоров'я.</a:t>
            </a:r>
          </a:p>
          <a:p>
            <a:r>
              <a:rPr lang="uk-UA" b="1" i="1" dirty="0">
                <a:solidFill>
                  <a:srgbClr val="7030A0"/>
                </a:solidFill>
              </a:rPr>
              <a:t>Фізичні вправи можуть зробити нас ще й розумнішими, адже вони посилюють роботу мозку і покращують нашу здатність навчатися та запам'ятовувати.   </a:t>
            </a:r>
          </a:p>
          <a:p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0871" y="1936865"/>
            <a:ext cx="5578929" cy="4474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6414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9047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342" y="252196"/>
            <a:ext cx="2192633" cy="1027865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 </a:t>
            </a:r>
            <a:r>
              <a:rPr lang="uk-UA" dirty="0" smtClean="0"/>
              <a:t>         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0" y="1280061"/>
            <a:ext cx="6019800" cy="5610412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uk-UA" dirty="0" smtClean="0"/>
              <a:t>     </a:t>
            </a:r>
            <a:r>
              <a:rPr lang="uk-UA" b="1" i="1" dirty="0" smtClean="0">
                <a:solidFill>
                  <a:srgbClr val="7030A0"/>
                </a:solidFill>
              </a:rPr>
              <a:t>Рухова активність покращує фізичний та душевний стан людини. Дослідження показують, що фізична активність підвищує самооцінку, покращує настрій, сон, заряджає енергією, допомагає боротися зі стресом та знижує ризик розвитку депресії.</a:t>
            </a:r>
          </a:p>
          <a:p>
            <a:pPr marL="114300" indent="0">
              <a:buNone/>
            </a:pPr>
            <a:r>
              <a:rPr lang="uk-UA" b="1" i="1" dirty="0" smtClean="0">
                <a:solidFill>
                  <a:srgbClr val="7030A0"/>
                </a:solidFill>
              </a:rPr>
              <a:t>     Заняття спортом зміцнюють наші кістки та м'язи, що допомагає нам залишатись у формі та легше справлятися зі справами.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uk-UA" dirty="0" smtClean="0"/>
          </a:p>
          <a:p>
            <a:endParaRPr lang="uk-UA" dirty="0"/>
          </a:p>
          <a:p>
            <a:endParaRPr lang="uk-UA" dirty="0" smtClean="0"/>
          </a:p>
          <a:p>
            <a:endParaRPr lang="uk-UA" dirty="0"/>
          </a:p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72200" y="1690688"/>
            <a:ext cx="5644242" cy="4486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0678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9047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342" y="252196"/>
            <a:ext cx="2192633" cy="1027865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                </a:t>
            </a:r>
            <a:r>
              <a:rPr lang="uk-UA" b="1" i="1" dirty="0" smtClean="0">
                <a:solidFill>
                  <a:schemeClr val="accent2"/>
                </a:solidFill>
              </a:rPr>
              <a:t>ВИДИ РУХОВОЇ АКТИВНОСТІ</a:t>
            </a:r>
            <a:endParaRPr lang="ru-RU" b="1" i="1" dirty="0">
              <a:solidFill>
                <a:schemeClr val="accent2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b="1" i="1" dirty="0" smtClean="0">
                <a:solidFill>
                  <a:srgbClr val="7030A0"/>
                </a:solidFill>
              </a:rPr>
              <a:t>Ранкова зарядка</a:t>
            </a:r>
          </a:p>
          <a:p>
            <a:r>
              <a:rPr lang="uk-UA" b="1" i="1" dirty="0" smtClean="0">
                <a:solidFill>
                  <a:srgbClr val="7030A0"/>
                </a:solidFill>
              </a:rPr>
              <a:t>Ходьба</a:t>
            </a:r>
          </a:p>
          <a:p>
            <a:r>
              <a:rPr lang="uk-UA" b="1" i="1" dirty="0" smtClean="0">
                <a:solidFill>
                  <a:srgbClr val="7030A0"/>
                </a:solidFill>
              </a:rPr>
              <a:t>Біг</a:t>
            </a:r>
          </a:p>
          <a:p>
            <a:r>
              <a:rPr lang="uk-UA" b="1" i="1" dirty="0" smtClean="0">
                <a:solidFill>
                  <a:srgbClr val="7030A0"/>
                </a:solidFill>
              </a:rPr>
              <a:t>Прогулянки на велосипеді</a:t>
            </a:r>
          </a:p>
          <a:p>
            <a:r>
              <a:rPr lang="uk-UA" b="1" i="1" dirty="0" smtClean="0">
                <a:solidFill>
                  <a:srgbClr val="7030A0"/>
                </a:solidFill>
              </a:rPr>
              <a:t>Рухливі ігри</a:t>
            </a:r>
            <a:endParaRPr lang="ru-RU" b="1" i="1" dirty="0">
              <a:solidFill>
                <a:srgbClr val="7030A0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uk-UA" dirty="0" smtClean="0"/>
          </a:p>
          <a:p>
            <a:endParaRPr lang="uk-UA" dirty="0"/>
          </a:p>
          <a:p>
            <a:endParaRPr lang="uk-UA" dirty="0" smtClean="0"/>
          </a:p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93766" y="1825625"/>
            <a:ext cx="5560034" cy="4761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4916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9047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342" y="252196"/>
            <a:ext cx="2192633" cy="1027865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 smtClean="0"/>
              <a:t>                 </a:t>
            </a:r>
            <a:r>
              <a:rPr lang="uk-UA" sz="7200" b="1" i="1" dirty="0" smtClean="0">
                <a:solidFill>
                  <a:schemeClr val="accent2"/>
                </a:solidFill>
              </a:rPr>
              <a:t>РАНКОВА ЗАРЯДКА</a:t>
            </a:r>
            <a:endParaRPr lang="ru-RU" sz="7200" b="1" i="1" dirty="0">
              <a:solidFill>
                <a:schemeClr val="accent2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i="1" dirty="0" smtClean="0"/>
              <a:t> </a:t>
            </a:r>
            <a:endParaRPr lang="ru-RU" i="1" dirty="0"/>
          </a:p>
        </p:txBody>
      </p:sp>
      <p:sp>
        <p:nvSpPr>
          <p:cNvPr id="5" name="Текст 4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pPr lvl="0">
              <a:buClr>
                <a:srgbClr val="000000"/>
              </a:buClr>
            </a:pPr>
            <a:r>
              <a:rPr lang="uk-UA" b="1" i="1" dirty="0">
                <a:solidFill>
                  <a:srgbClr val="7030A0"/>
                </a:solidFill>
              </a:rPr>
              <a:t>Ранкова зарядка прискорює процес пробудження, покращує загальний стан фізичного здоров'я, зміцнює сили і додає впевненості </a:t>
            </a:r>
            <a:endParaRPr lang="ru-RU" b="1" i="1" dirty="0">
              <a:solidFill>
                <a:srgbClr val="7030A0"/>
              </a:solidFill>
            </a:endParaRPr>
          </a:p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3342" y="1690688"/>
            <a:ext cx="6040956" cy="5011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295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9047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342" y="252196"/>
            <a:ext cx="2192633" cy="1027865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/>
              <a:t> </a:t>
            </a:r>
            <a:r>
              <a:rPr lang="uk-UA" dirty="0" smtClean="0"/>
              <a:t>              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838200" y="1159330"/>
            <a:ext cx="10515600" cy="5844072"/>
          </a:xfrm>
        </p:spPr>
        <p:txBody>
          <a:bodyPr/>
          <a:lstStyle/>
          <a:p>
            <a:r>
              <a:rPr lang="uk-UA" b="1" i="1" dirty="0" smtClean="0">
                <a:solidFill>
                  <a:srgbClr val="7030A0"/>
                </a:solidFill>
              </a:rPr>
              <a:t>Ранкова зарядка підвищує імунітет, тому вважається, що дитина, яка регулярно виконує фізичні вправи, буде менше хворіти.</a:t>
            </a:r>
          </a:p>
          <a:p>
            <a:r>
              <a:rPr lang="uk-UA" b="1" i="1" dirty="0" smtClean="0">
                <a:solidFill>
                  <a:srgbClr val="7030A0"/>
                </a:solidFill>
              </a:rPr>
              <a:t>Зарядка дисциплінує. Якщо дитина буде прокидатися раніше і робити коротку розминку - це вже перемога. Це допоможе адаптуватися дитині у дорослому житті, де мало «хочу» і багато «потрібно».</a:t>
            </a:r>
          </a:p>
          <a:p>
            <a:r>
              <a:rPr lang="uk-UA" b="1" i="1" dirty="0" smtClean="0">
                <a:solidFill>
                  <a:srgbClr val="7030A0"/>
                </a:solidFill>
              </a:rPr>
              <a:t>Крім того, ранкова гімнастика виробляє в організмі «гормони щастя», що приносять задоволення та відчуття піднесеного настрою протягом цілого дня.  </a:t>
            </a:r>
            <a:endParaRPr lang="ru-RU" b="1" i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1064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9047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342" y="252196"/>
            <a:ext cx="2192633" cy="1027865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/>
              <a:t> </a:t>
            </a:r>
            <a:r>
              <a:rPr lang="uk-UA" dirty="0" smtClean="0"/>
              <a:t>         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293342" y="1280060"/>
            <a:ext cx="5726458" cy="5031839"/>
          </a:xfrm>
        </p:spPr>
        <p:txBody>
          <a:bodyPr>
            <a:normAutofit lnSpcReduction="10000"/>
          </a:bodyPr>
          <a:lstStyle/>
          <a:p>
            <a:r>
              <a:rPr lang="uk-UA" b="1" i="1" dirty="0" smtClean="0">
                <a:solidFill>
                  <a:srgbClr val="7030A0"/>
                </a:solidFill>
              </a:rPr>
              <a:t>Чим більше ми рухаємось, займаємось фізичними вправами, тим наше здоров'я міцнішає, стає кращим. Тіло має гарну статуру, нормальну масу.</a:t>
            </a:r>
          </a:p>
          <a:p>
            <a:r>
              <a:rPr lang="uk-UA" b="1" i="1" dirty="0" smtClean="0">
                <a:solidFill>
                  <a:srgbClr val="7030A0"/>
                </a:solidFill>
              </a:rPr>
              <a:t>Серце стає більш тренованим, а життєва місткість легень збільшується.</a:t>
            </a:r>
          </a:p>
          <a:p>
            <a:r>
              <a:rPr lang="uk-UA" b="1" i="1" dirty="0" smtClean="0">
                <a:solidFill>
                  <a:srgbClr val="7030A0"/>
                </a:solidFill>
              </a:rPr>
              <a:t>Фізичні вправи – це обов'язкова умова  гарного самопочуття, міцного здоров'я та довголіття. </a:t>
            </a:r>
            <a:endParaRPr lang="ru-RU" b="1" i="1" dirty="0">
              <a:solidFill>
                <a:srgbClr val="7030A0"/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uk-UA" dirty="0" smtClean="0"/>
          </a:p>
          <a:p>
            <a:endParaRPr lang="uk-UA" dirty="0"/>
          </a:p>
          <a:p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96693" y="1825624"/>
            <a:ext cx="5818413" cy="4486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6789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705" y="423314"/>
            <a:ext cx="2192633" cy="1027865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950208" y="128016"/>
            <a:ext cx="765352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endParaRPr 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/>
              <a:t> </a:t>
            </a:r>
            <a:r>
              <a:rPr lang="uk-UA" dirty="0" smtClean="0"/>
              <a:t>             </a:t>
            </a:r>
            <a:endParaRPr lang="ru-RU" dirty="0"/>
          </a:p>
        </p:txBody>
      </p:sp>
      <p:sp>
        <p:nvSpPr>
          <p:cNvPr id="37" name="Текст 36"/>
          <p:cNvSpPr>
            <a:spLocks noGrp="1"/>
          </p:cNvSpPr>
          <p:nvPr>
            <p:ph type="body" idx="1"/>
          </p:nvPr>
        </p:nvSpPr>
        <p:spPr>
          <a:xfrm>
            <a:off x="756458" y="1322614"/>
            <a:ext cx="5263342" cy="5535386"/>
          </a:xfrm>
        </p:spPr>
        <p:txBody>
          <a:bodyPr/>
          <a:lstStyle/>
          <a:p>
            <a:pPr marL="114300" indent="0">
              <a:buNone/>
            </a:pPr>
            <a:r>
              <a:rPr lang="uk-UA" b="1" i="1" dirty="0" smtClean="0">
                <a:solidFill>
                  <a:srgbClr val="FF0000"/>
                </a:solidFill>
              </a:rPr>
              <a:t>Чинники, які впливають на   </a:t>
            </a:r>
          </a:p>
          <a:p>
            <a:pPr marL="114300" indent="0">
              <a:buNone/>
            </a:pPr>
            <a:r>
              <a:rPr lang="uk-UA" b="1" i="1" dirty="0" smtClean="0">
                <a:solidFill>
                  <a:srgbClr val="FF0000"/>
                </a:solidFill>
              </a:rPr>
              <a:t>фізичний розвиток</a:t>
            </a:r>
          </a:p>
          <a:p>
            <a:pPr marL="114300" indent="0">
              <a:buNone/>
            </a:pPr>
            <a:endParaRPr lang="uk-UA" b="1" i="1" dirty="0" smtClean="0">
              <a:solidFill>
                <a:srgbClr val="C00000"/>
              </a:solidFill>
            </a:endParaRPr>
          </a:p>
          <a:p>
            <a:pPr marL="114300" indent="0">
              <a:buNone/>
            </a:pPr>
            <a:r>
              <a:rPr lang="uk-UA" b="1" i="1" dirty="0" smtClean="0">
                <a:solidFill>
                  <a:srgbClr val="C00000"/>
                </a:solidFill>
              </a:rPr>
              <a:t>- Стан здоров'я;</a:t>
            </a:r>
          </a:p>
          <a:p>
            <a:pPr marL="114300" indent="0">
              <a:buNone/>
            </a:pPr>
            <a:r>
              <a:rPr lang="uk-UA" b="1" i="1" dirty="0" smtClean="0">
                <a:solidFill>
                  <a:srgbClr val="C00000"/>
                </a:solidFill>
              </a:rPr>
              <a:t>- Дотримання режиму дня;</a:t>
            </a:r>
          </a:p>
          <a:p>
            <a:pPr marL="114300" indent="0">
              <a:buNone/>
            </a:pPr>
            <a:r>
              <a:rPr lang="uk-UA" b="1" dirty="0" smtClean="0">
                <a:solidFill>
                  <a:srgbClr val="C00000"/>
                </a:solidFill>
              </a:rPr>
              <a:t>- Спадкова схильність;</a:t>
            </a:r>
          </a:p>
          <a:p>
            <a:pPr marL="114300" indent="0">
              <a:buNone/>
            </a:pPr>
            <a:r>
              <a:rPr lang="uk-UA" b="1" i="1" dirty="0" smtClean="0">
                <a:solidFill>
                  <a:srgbClr val="C00000"/>
                </a:solidFill>
              </a:rPr>
              <a:t>- Харчування;</a:t>
            </a:r>
            <a:r>
              <a:rPr lang="uk-UA" dirty="0" smtClean="0"/>
              <a:t>                                                                                                                                  </a:t>
            </a:r>
          </a:p>
          <a:p>
            <a:pPr marL="114300" indent="0">
              <a:buNone/>
            </a:pPr>
            <a:r>
              <a:rPr lang="uk-UA" b="1" i="1" dirty="0" smtClean="0">
                <a:solidFill>
                  <a:srgbClr val="C00000"/>
                </a:solidFill>
              </a:rPr>
              <a:t>- Фізичне виховання;</a:t>
            </a:r>
          </a:p>
          <a:p>
            <a:pPr marL="114300" indent="0">
              <a:buNone/>
            </a:pPr>
            <a:r>
              <a:rPr lang="uk-UA" b="1" i="1" dirty="0" smtClean="0">
                <a:solidFill>
                  <a:srgbClr val="C00000"/>
                </a:solidFill>
              </a:rPr>
              <a:t>- Загартовування.</a:t>
            </a:r>
            <a:endParaRPr lang="ru-RU" b="1" i="1" dirty="0">
              <a:solidFill>
                <a:srgbClr val="C00000"/>
              </a:solidFill>
            </a:endParaRPr>
          </a:p>
        </p:txBody>
      </p:sp>
      <p:sp>
        <p:nvSpPr>
          <p:cNvPr id="38" name="Текст 37"/>
          <p:cNvSpPr>
            <a:spLocks noGrp="1"/>
          </p:cNvSpPr>
          <p:nvPr>
            <p:ph type="body" idx="2"/>
          </p:nvPr>
        </p:nvSpPr>
        <p:spPr>
          <a:xfrm>
            <a:off x="6172200" y="1322614"/>
            <a:ext cx="5573684" cy="5535386"/>
          </a:xfrm>
        </p:spPr>
        <p:txBody>
          <a:bodyPr>
            <a:normAutofit lnSpcReduction="10000"/>
          </a:bodyPr>
          <a:lstStyle/>
          <a:p>
            <a:pPr marL="114300" indent="0">
              <a:buNone/>
            </a:pPr>
            <a:r>
              <a:rPr lang="uk-UA" b="1" i="1" dirty="0" smtClean="0">
                <a:solidFill>
                  <a:srgbClr val="0070C0"/>
                </a:solidFill>
              </a:rPr>
              <a:t>Чинники, що загрожують здоров'ю</a:t>
            </a:r>
          </a:p>
          <a:p>
            <a:pPr marL="114300" indent="0">
              <a:buNone/>
            </a:pPr>
            <a:endParaRPr lang="uk-UA" b="1" i="1" dirty="0">
              <a:solidFill>
                <a:srgbClr val="002060"/>
              </a:solidFill>
            </a:endParaRPr>
          </a:p>
          <a:p>
            <a:pPr>
              <a:buFontTx/>
              <a:buChar char="-"/>
            </a:pPr>
            <a:endParaRPr lang="uk-UA" b="1" i="1" dirty="0" smtClean="0">
              <a:solidFill>
                <a:srgbClr val="002060"/>
              </a:solidFill>
            </a:endParaRPr>
          </a:p>
          <a:p>
            <a:pPr>
              <a:buFontTx/>
              <a:buChar char="-"/>
            </a:pPr>
            <a:r>
              <a:rPr lang="uk-UA" b="1" i="1" dirty="0" smtClean="0">
                <a:solidFill>
                  <a:srgbClr val="002060"/>
                </a:solidFill>
              </a:rPr>
              <a:t>Недотримання здорового способу життя;</a:t>
            </a:r>
          </a:p>
          <a:p>
            <a:pPr>
              <a:buFontTx/>
              <a:buChar char="-"/>
            </a:pPr>
            <a:r>
              <a:rPr lang="uk-UA" b="1" i="1" dirty="0" smtClean="0">
                <a:solidFill>
                  <a:srgbClr val="002060"/>
                </a:solidFill>
              </a:rPr>
              <a:t>Зовнішнє середовище;</a:t>
            </a:r>
          </a:p>
          <a:p>
            <a:pPr>
              <a:buFontTx/>
              <a:buChar char="-"/>
            </a:pPr>
            <a:r>
              <a:rPr lang="uk-UA" b="1" i="1" dirty="0" smtClean="0">
                <a:solidFill>
                  <a:srgbClr val="002060"/>
                </a:solidFill>
              </a:rPr>
              <a:t>Низький рівень медичного обслуговування;</a:t>
            </a:r>
          </a:p>
          <a:p>
            <a:pPr>
              <a:buFontTx/>
              <a:buChar char="-"/>
            </a:pPr>
            <a:r>
              <a:rPr lang="uk-UA" b="1" i="1" dirty="0" smtClean="0">
                <a:solidFill>
                  <a:srgbClr val="002060"/>
                </a:solidFill>
              </a:rPr>
              <a:t>Несприятлива екологічна ситуація;</a:t>
            </a:r>
          </a:p>
          <a:p>
            <a:pPr>
              <a:buFontTx/>
              <a:buChar char="-"/>
            </a:pPr>
            <a:r>
              <a:rPr lang="uk-UA" b="1" i="1" dirty="0" smtClean="0">
                <a:solidFill>
                  <a:srgbClr val="002060"/>
                </a:solidFill>
              </a:rPr>
              <a:t>Шкідливі звички.</a:t>
            </a:r>
            <a:endParaRPr lang="ru-RU" b="1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856</TotalTime>
  <Words>615</Words>
  <Application>Microsoft Office PowerPoint</Application>
  <PresentationFormat>Широкоэкранный</PresentationFormat>
  <Paragraphs>97</Paragraphs>
  <Slides>15</Slides>
  <Notes>15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0" baseType="lpstr">
      <vt:lpstr>Times New Roman</vt:lpstr>
      <vt:lpstr>Calibri</vt:lpstr>
      <vt:lpstr>IBM Plex Sans SemiBold</vt:lpstr>
      <vt:lpstr>Arial</vt:lpstr>
      <vt:lpstr>Office Theme</vt:lpstr>
      <vt:lpstr>Презентация PowerPoint</vt:lpstr>
      <vt:lpstr>            Фізкультурно-оздоровча діяльність                                школярів</vt:lpstr>
      <vt:lpstr>                   Фізична культура як здоровий                                     спосіб життя</vt:lpstr>
      <vt:lpstr>          </vt:lpstr>
      <vt:lpstr>                ВИДИ РУХОВОЇ АКТИВНОСТІ</vt:lpstr>
      <vt:lpstr>                 РАНКОВА ЗАРЯДКА</vt:lpstr>
      <vt:lpstr>               </vt:lpstr>
      <vt:lpstr>          </vt:lpstr>
      <vt:lpstr>              </vt:lpstr>
      <vt:lpstr>              ЗАСОБИ ФІЗИЧНОГО ВИХОВАННЯ</vt:lpstr>
      <vt:lpstr>                 </vt:lpstr>
      <vt:lpstr>Презентация PowerPoint</vt:lpstr>
      <vt:lpstr>Здоров'я дітей – основне джерело щастя, радості батьків, педагогів і суспільства в цілому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Microsoft Office User</dc:creator>
  <cp:lastModifiedBy>Elit</cp:lastModifiedBy>
  <cp:revision>301</cp:revision>
  <cp:lastPrinted>2024-01-23T06:28:00Z</cp:lastPrinted>
  <dcterms:created xsi:type="dcterms:W3CDTF">2023-04-19T07:49:00Z</dcterms:created>
  <dcterms:modified xsi:type="dcterms:W3CDTF">2024-10-14T07:16:45Z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52077FDF06244CB2891ECAD957F92127_12</vt:lpwstr>
  </property>
  <property fmtid="{D5CDD505-2E9C-101B-9397-08002B2CF9AE}" pid="3" name="KSOProductBuildVer">
    <vt:lpwstr>1049-12.2.0.13431</vt:lpwstr>
  </property>
</Properties>
</file>