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6" r:id="rId3"/>
    <p:sldId id="297" r:id="rId4"/>
    <p:sldId id="273" r:id="rId5"/>
    <p:sldId id="281" r:id="rId6"/>
    <p:sldId id="270" r:id="rId7"/>
    <p:sldId id="271" r:id="rId8"/>
    <p:sldId id="288" r:id="rId9"/>
    <p:sldId id="298" r:id="rId10"/>
    <p:sldId id="299" r:id="rId11"/>
    <p:sldId id="300" r:id="rId12"/>
    <p:sldId id="301" r:id="rId13"/>
    <p:sldId id="262" r:id="rId14"/>
  </p:sldIdLst>
  <p:sldSz cx="12192000" cy="6858000"/>
  <p:notesSz cx="6858000" cy="9144000"/>
  <p:embeddedFontLst>
    <p:embeddedFont>
      <p:font typeface="Aharoni" panose="02010803020104030203" pitchFamily="2" charset="-79"/>
      <p:bold r:id="rId16"/>
    </p:embeddedFont>
    <p:embeddedFont>
      <p:font typeface="IBM Plex Sans SemiBold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3477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  <p15:guide id="7" orient="horz" pos="1366" userDrawn="1">
          <p15:clr>
            <a:srgbClr val="A4A3A4"/>
          </p15:clr>
        </p15:guide>
        <p15:guide id="8" pos="70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103" autoAdjust="0"/>
  </p:normalViewPr>
  <p:slideViewPr>
    <p:cSldViewPr snapToGrid="0" showGuides="1">
      <p:cViewPr varScale="1">
        <p:scale>
          <a:sx n="115" d="100"/>
          <a:sy n="115" d="100"/>
        </p:scale>
        <p:origin x="354" y="114"/>
      </p:cViewPr>
      <p:guideLst>
        <p:guide orient="horz" pos="2160"/>
        <p:guide pos="3840"/>
        <p:guide pos="551"/>
        <p:guide pos="3477"/>
        <p:guide orient="horz" pos="3906"/>
        <p:guide orient="horz" pos="391"/>
        <p:guide orient="horz" pos="1366"/>
        <p:guide pos="7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05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821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449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0130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798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uk-UA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62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b="1"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939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uk-UA"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923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sz="1400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652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233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635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9592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ru-RU" b="1" dirty="0" smtClean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913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089904" y="-11"/>
            <a:ext cx="6102099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757" y="1757549"/>
            <a:ext cx="57298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«Здоровий спосіб життя:      основи та принципи»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Херсонський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районний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</a:t>
            </a: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«Херсонський центр контролю та профілактики хвороб МОЗ України»</a:t>
            </a: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</a:t>
            </a:r>
            <a:r>
              <a:rPr lang="uk-UA" sz="8000" i="1" dirty="0" smtClean="0">
                <a:solidFill>
                  <a:srgbClr val="FF0000"/>
                </a:solidFill>
              </a:rPr>
              <a:t>СОНЯЧНІ ВАННИ</a:t>
            </a:r>
            <a:endParaRPr lang="ru-RU" sz="800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3949" y="1970115"/>
            <a:ext cx="5595851" cy="4206847"/>
          </a:xfrm>
        </p:spPr>
        <p:txBody>
          <a:bodyPr/>
          <a:lstStyle/>
          <a:p>
            <a:pPr marL="114300" indent="0">
              <a:buNone/>
            </a:pPr>
            <a:r>
              <a:rPr lang="uk-UA" dirty="0" smtClean="0"/>
              <a:t>      Цей тип загартовування слід приймати розумно, інакше замість користі вони можуть викликати опіки шкіри, перегрів організму, сонячний удар, перезбудження нервової системи.</a:t>
            </a:r>
          </a:p>
          <a:p>
            <a:pPr marL="114300" indent="0">
              <a:buNone/>
            </a:pPr>
            <a:r>
              <a:rPr lang="uk-UA" dirty="0" smtClean="0"/>
              <a:t>      Прийом сонячних ванн доцільно поєднувати з водними процедурами.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825625"/>
            <a:ext cx="5181600" cy="435133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1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   </a:t>
            </a:r>
            <a:r>
              <a:rPr lang="uk-UA" sz="6000" b="1" i="1" dirty="0" smtClean="0">
                <a:solidFill>
                  <a:srgbClr val="FF0000"/>
                </a:solidFill>
              </a:rPr>
              <a:t>ПОВІТРЯНІ ВАННИ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uk-UA" dirty="0" smtClean="0"/>
              <a:t>     Повітря діє безпосередньо на наше тіло, шкіру, призводить до ряду біохімічних змін в клітинах тканин, дратує шкірні рецептори нервової системи.</a:t>
            </a:r>
          </a:p>
          <a:p>
            <a:pPr marL="114300" indent="0">
              <a:buNone/>
            </a:pPr>
            <a:r>
              <a:rPr lang="uk-UA" dirty="0" smtClean="0"/>
              <a:t>    Повітряні ванни найкраще застосовувати на відкритому повітрі, їх корисно поєднувати з різними фізичними вправами – ходьбою, бігом, </a:t>
            </a:r>
            <a:r>
              <a:rPr lang="uk-UA" dirty="0"/>
              <a:t>г</a:t>
            </a:r>
            <a:r>
              <a:rPr lang="uk-UA" dirty="0" smtClean="0"/>
              <a:t>імнастикою.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825625"/>
            <a:ext cx="5181599" cy="447720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181600" cy="44772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5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1795" y="0"/>
            <a:ext cx="13123795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                    </a:t>
            </a:r>
            <a:r>
              <a:rPr lang="uk-UA" b="1" i="1" dirty="0" smtClean="0">
                <a:solidFill>
                  <a:srgbClr val="FF0000"/>
                </a:solidFill>
              </a:rPr>
              <a:t>Я ОБИРАЮ ЗДОРОВИЙ </a:t>
            </a:r>
            <a:br>
              <a:rPr lang="uk-UA" b="1" i="1" dirty="0" smtClean="0">
                <a:solidFill>
                  <a:srgbClr val="FF0000"/>
                </a:solidFill>
              </a:rPr>
            </a:br>
            <a:r>
              <a:rPr lang="uk-UA" b="1" i="1" dirty="0" smtClean="0">
                <a:solidFill>
                  <a:srgbClr val="FF0000"/>
                </a:solidFill>
              </a:rPr>
              <a:t>                         СПОСІБ ЖИТТЯ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337" y="2252749"/>
            <a:ext cx="7114137" cy="392421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782338" y="2252749"/>
            <a:ext cx="7114137" cy="392421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9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/>
        </p:nvSpPr>
        <p:spPr>
          <a:xfrm>
            <a:off x="874712" y="2801626"/>
            <a:ext cx="10334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 panose="020B0604020202020204"/>
              <a:buNone/>
            </a:pPr>
            <a:r>
              <a:rPr lang="uk-UA" sz="3800" b="1" i="0" u="none" strike="noStrike" cap="none" dirty="0" smtClean="0">
                <a:solidFill>
                  <a:schemeClr val="lt1"/>
                </a:solidFill>
                <a:latin typeface="IBM Plex Sans SemiBold" panose="020B0703050203000203"/>
                <a:ea typeface="IBM Plex Sans SemiBold" panose="020B0703050203000203"/>
                <a:cs typeface="IBM Plex Sans SemiBold" panose="020B0703050203000203"/>
                <a:sym typeface="IBM Plex Sans SemiBold" panose="020B0703050203000203"/>
              </a:rPr>
              <a:t> </a:t>
            </a:r>
            <a:endParaRPr sz="3800" b="1" i="0" u="none" strike="noStrike" cap="none" dirty="0">
              <a:solidFill>
                <a:schemeClr val="lt1"/>
              </a:solidFill>
              <a:latin typeface="IBM Plex Sans SemiBold" panose="020B0703050203000203"/>
              <a:ea typeface="IBM Plex Sans SemiBold" panose="020B0703050203000203"/>
              <a:cs typeface="IBM Plex Sans SemiBold" panose="020B0703050203000203"/>
              <a:sym typeface="IBM Plex Sans SemiBold" panose="020B0703050203000203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 panose="020B0604020202020204"/>
              <a:buNone/>
            </a:pPr>
            <a:r>
              <a:rPr lang="uk-UA" sz="3800" b="1" i="0" u="none" strike="noStrike" cap="none" dirty="0">
                <a:solidFill>
                  <a:schemeClr val="lt1"/>
                </a:solidFill>
                <a:latin typeface="IBM Plex Sans SemiBold" panose="020B0703050203000203"/>
                <a:ea typeface="IBM Plex Sans SemiBold" panose="020B0703050203000203"/>
                <a:cs typeface="IBM Plex Sans SemiBold" panose="020B0703050203000203"/>
                <a:sym typeface="IBM Plex Sans SemiBold" panose="020B0703050203000203"/>
              </a:rPr>
              <a:t>Захистити здоров'я.  Зберегти майбутнє.</a:t>
            </a:r>
            <a:endParaRPr sz="3800" b="1" i="0" u="none" strike="noStrike" cap="none" dirty="0">
              <a:solidFill>
                <a:schemeClr val="lt1"/>
              </a:solidFill>
              <a:latin typeface="IBM Plex Sans SemiBold" panose="020B0703050203000203"/>
              <a:ea typeface="IBM Plex Sans SemiBold" panose="020B0703050203000203"/>
              <a:cs typeface="IBM Plex Sans SemiBold" panose="020B0703050203000203"/>
              <a:sym typeface="IBM Plex Sans SemiBold" panose="020B0703050203000203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62" y="159354"/>
            <a:ext cx="2188654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18"/>
            <a:ext cx="12192000" cy="6890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2" y="252196"/>
            <a:ext cx="2192633" cy="1027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</a:t>
            </a:r>
            <a:r>
              <a:rPr lang="ru-RU" sz="6000" b="1" i="1" dirty="0" smtClean="0">
                <a:solidFill>
                  <a:srgbClr val="FF0000"/>
                </a:solidFill>
              </a:rPr>
              <a:t>Здоровий </a:t>
            </a:r>
            <a:r>
              <a:rPr lang="ru-RU" sz="6000" b="1" i="1" dirty="0" err="1">
                <a:solidFill>
                  <a:srgbClr val="FF0000"/>
                </a:solidFill>
              </a:rPr>
              <a:t>спосіб</a:t>
            </a:r>
            <a:r>
              <a:rPr lang="ru-RU" sz="60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 err="1">
                <a:solidFill>
                  <a:srgbClr val="FF0000"/>
                </a:solidFill>
              </a:rPr>
              <a:t>життя</a:t>
            </a:r>
            <a:r>
              <a:rPr lang="ru-RU" sz="6000" b="1" i="1" dirty="0">
                <a:solidFill>
                  <a:srgbClr val="FF0000"/>
                </a:solidFill>
              </a:rPr>
              <a:t>: </a:t>
            </a:r>
            <a:r>
              <a:rPr lang="ru-RU" sz="6000" b="1" i="1" dirty="0" smtClean="0">
                <a:solidFill>
                  <a:srgbClr val="FF0000"/>
                </a:solidFill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</a:rPr>
            </a:br>
            <a:r>
              <a:rPr lang="ru-RU" sz="60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6000" b="1" i="1" dirty="0" err="1" smtClean="0">
                <a:solidFill>
                  <a:srgbClr val="FF0000"/>
                </a:solidFill>
              </a:rPr>
              <a:t>основи</a:t>
            </a:r>
            <a:r>
              <a:rPr lang="ru-RU" sz="6000" b="1" i="1" dirty="0" smtClean="0">
                <a:solidFill>
                  <a:srgbClr val="FF0000"/>
                </a:solidFill>
              </a:rPr>
              <a:t> </a:t>
            </a:r>
            <a:r>
              <a:rPr lang="ru-RU" sz="6000" b="1" i="1" dirty="0">
                <a:solidFill>
                  <a:srgbClr val="FF0000"/>
                </a:solidFill>
              </a:rPr>
              <a:t>та </a:t>
            </a:r>
            <a:r>
              <a:rPr lang="ru-RU" sz="6000" b="1" i="1" dirty="0" err="1">
                <a:solidFill>
                  <a:srgbClr val="FF0000"/>
                </a:solidFill>
              </a:rPr>
              <a:t>принципи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                                                                                     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175" y="3465454"/>
            <a:ext cx="4367208" cy="2884651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019800" y="1990454"/>
            <a:ext cx="5181600" cy="43837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49" y="1966334"/>
            <a:ext cx="5835534" cy="36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3" y="149908"/>
            <a:ext cx="11808975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0208" y="128016"/>
            <a:ext cx="7653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                         </a:t>
            </a:r>
            <a:r>
              <a:rPr lang="uk-UA" b="1" i="1" dirty="0" smtClean="0">
                <a:solidFill>
                  <a:srgbClr val="FF0000"/>
                </a:solidFill>
              </a:rPr>
              <a:t>ТВОЄ ЗДОРОВЯ – </a:t>
            </a:r>
            <a:br>
              <a:rPr lang="uk-UA" b="1" i="1" dirty="0" smtClean="0">
                <a:solidFill>
                  <a:srgbClr val="FF0000"/>
                </a:solidFill>
              </a:rPr>
            </a:br>
            <a:r>
              <a:rPr lang="uk-UA" b="1" i="1" dirty="0" smtClean="0">
                <a:solidFill>
                  <a:srgbClr val="FF0000"/>
                </a:solidFill>
              </a:rPr>
              <a:t>                   ТВОЄ БЛАГОПОЛУЧЧЯ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748877"/>
            <a:ext cx="10515599" cy="5176591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38200" y="1690689"/>
            <a:ext cx="10515600" cy="51673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296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8" name="Google Shape;99;p3"/>
          <p:cNvSpPr txBox="1"/>
          <p:nvPr/>
        </p:nvSpPr>
        <p:spPr>
          <a:xfrm>
            <a:off x="8057861" y="1451179"/>
            <a:ext cx="30257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000" b="1" spc="4" dirty="0" smtClean="0">
                <a:latin typeface="IBM Plex Sans SemiBold" panose="020B0703050203000203" pitchFamily="34" charset="0"/>
              </a:rPr>
              <a:t> </a:t>
            </a:r>
            <a:endParaRPr lang="uk-UA" sz="2000" b="1" spc="4" dirty="0">
              <a:latin typeface="IBM Plex Sans SemiBold" panose="020B0703050203000203" pitchFamily="34" charset="0"/>
            </a:endParaRPr>
          </a:p>
          <a:p>
            <a:endParaRPr lang="uk-UA" sz="2000" b="1" spc="4" dirty="0" smtClean="0">
              <a:latin typeface="IBM Plex Sans SemiBold" panose="020B070305020300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5126" y="261257"/>
            <a:ext cx="7196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</a:t>
            </a:r>
            <a:r>
              <a:rPr lang="uk-UA" sz="8000" b="1" i="1" dirty="0" smtClean="0">
                <a:solidFill>
                  <a:srgbClr val="FF0000"/>
                </a:solidFill>
              </a:rPr>
              <a:t>ЕМОЦІЇ ЛЮДЕЙ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uk-UA" sz="2400" dirty="0" smtClean="0"/>
              <a:t>   Радість, горе, здивування, смуток, спокій, хвилювання – це емоції мій друже.</a:t>
            </a:r>
          </a:p>
          <a:p>
            <a:pPr marL="114300" indent="0">
              <a:buNone/>
            </a:pPr>
            <a:r>
              <a:rPr lang="uk-UA" sz="2400" dirty="0" smtClean="0"/>
              <a:t>І вони важливі дуже.</a:t>
            </a:r>
          </a:p>
          <a:p>
            <a:pPr marL="114300" indent="0">
              <a:buNone/>
            </a:pPr>
            <a:r>
              <a:rPr lang="uk-UA" sz="2400" dirty="0" smtClean="0"/>
              <a:t>   Як корисні позитивні: сміх і радість, спокій теж!</a:t>
            </a:r>
          </a:p>
          <a:p>
            <a:pPr marL="114300" indent="0">
              <a:buNone/>
            </a:pPr>
            <a:r>
              <a:rPr lang="uk-UA" sz="2400" dirty="0" smtClean="0"/>
              <a:t>   Злість і смуток – негативні.</a:t>
            </a:r>
          </a:p>
          <a:p>
            <a:pPr marL="114300" indent="0">
              <a:buNone/>
            </a:pPr>
            <a:r>
              <a:rPr lang="uk-UA" sz="2400" dirty="0" smtClean="0"/>
              <a:t>За емоціями стеж!</a:t>
            </a:r>
          </a:p>
          <a:p>
            <a:pPr marL="114300" indent="0">
              <a:buNone/>
            </a:pPr>
            <a:r>
              <a:rPr lang="uk-UA" sz="2400" dirty="0" smtClean="0"/>
              <a:t>   Швидко негативний настрій зіпсує здоров'я, знай.</a:t>
            </a:r>
          </a:p>
          <a:p>
            <a:pPr marL="114300" indent="0">
              <a:buNone/>
            </a:pPr>
            <a:r>
              <a:rPr lang="uk-UA" sz="2400" dirty="0" smtClean="0"/>
              <a:t>Не сумуй, жартуй, всміхайся,</a:t>
            </a:r>
          </a:p>
          <a:p>
            <a:pPr marL="114300" indent="0">
              <a:buNone/>
            </a:pPr>
            <a:r>
              <a:rPr lang="uk-UA" sz="2400" dirty="0" smtClean="0"/>
              <a:t>Завжди добрий настрій май!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825625"/>
            <a:ext cx="5181599" cy="435133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25112" y="256032"/>
            <a:ext cx="7671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04" y="141316"/>
            <a:ext cx="11791197" cy="6575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63"/>
            <a:ext cx="12191999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3" y="228600"/>
            <a:ext cx="2192633" cy="10278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1920" y="423314"/>
            <a:ext cx="7882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</a:t>
            </a:r>
            <a:r>
              <a:rPr lang="uk-UA" sz="4800" b="1" i="1" dirty="0" smtClean="0">
                <a:solidFill>
                  <a:srgbClr val="FF0000"/>
                </a:solidFill>
              </a:rPr>
              <a:t>У ПРОЦЕСІ ЗАГАРТОВУВАННЯ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Людина стає більш стриманою, врівноваженою.</a:t>
            </a:r>
          </a:p>
          <a:p>
            <a:r>
              <a:rPr lang="uk-UA" dirty="0" smtClean="0"/>
              <a:t>Покращується настрій, додається бадьорості, підвищується працездатність і витривалість організму.</a:t>
            </a:r>
          </a:p>
          <a:p>
            <a:r>
              <a:rPr lang="uk-UA" dirty="0" smtClean="0"/>
              <a:t>Загартована людина легко </a:t>
            </a:r>
            <a:r>
              <a:rPr lang="uk-UA" dirty="0" err="1" smtClean="0"/>
              <a:t>переносить</a:t>
            </a:r>
            <a:r>
              <a:rPr lang="uk-UA" dirty="0" smtClean="0"/>
              <a:t> спеку і холод.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     </a:t>
            </a:r>
            <a:r>
              <a:rPr lang="uk-UA" sz="6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ХОДІННЯ  БОСОНІЖ</a:t>
            </a:r>
            <a:endParaRPr lang="ru-RU" sz="6000" b="1" i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Ходіння босоніж споконвіку </a:t>
            </a:r>
          </a:p>
          <a:p>
            <a:r>
              <a:rPr lang="uk-UA" dirty="0"/>
              <a:t>в</a:t>
            </a:r>
            <a:r>
              <a:rPr lang="uk-UA" dirty="0" smtClean="0"/>
              <a:t>икористовувалось  для профілактики  багатьох захворювань.</a:t>
            </a:r>
          </a:p>
          <a:p>
            <a:r>
              <a:rPr lang="uk-UA" dirty="0" smtClean="0"/>
              <a:t>Сучасна наука підтверджує користь босо ходіння.</a:t>
            </a:r>
          </a:p>
          <a:p>
            <a:r>
              <a:rPr lang="uk-UA" dirty="0" smtClean="0"/>
              <a:t>Ходьба босоніж – це одна зі складових системи здорового способу життя.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11927"/>
            <a:ext cx="5181600" cy="37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5" y="423314"/>
            <a:ext cx="2192633" cy="1027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           </a:t>
            </a:r>
            <a:r>
              <a:rPr lang="uk-UA" sz="4900" b="1" i="1" dirty="0" smtClean="0">
                <a:solidFill>
                  <a:srgbClr val="FF0000"/>
                </a:solidFill>
              </a:rPr>
              <a:t>ОБЛИВАННЯ ХОЛОДНОЮ ВОДОЮ</a:t>
            </a:r>
            <a:endParaRPr lang="ru-RU" sz="4900" b="1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Хорошим методом загартовування є обливання холодною водою.</a:t>
            </a:r>
          </a:p>
          <a:p>
            <a:r>
              <a:rPr lang="uk-UA" dirty="0" smtClean="0"/>
              <a:t>Основну роль при обливанні грає температурне роздратування шкіри. </a:t>
            </a:r>
          </a:p>
          <a:p>
            <a:r>
              <a:rPr lang="uk-UA" dirty="0" smtClean="0"/>
              <a:t>Після обливання тіло необхідно обтерти сухим рушником.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1825625"/>
            <a:ext cx="5181600" cy="435133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0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</TotalTime>
  <Words>301</Words>
  <Application>Microsoft Office PowerPoint</Application>
  <PresentationFormat>Широкоэкранный</PresentationFormat>
  <Paragraphs>51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Aharoni</vt:lpstr>
      <vt:lpstr>IBM Plex Sans SemiBold</vt:lpstr>
      <vt:lpstr>Times New Roman</vt:lpstr>
      <vt:lpstr>Calibri</vt:lpstr>
      <vt:lpstr>Office Theme</vt:lpstr>
      <vt:lpstr>Презентация PowerPoint</vt:lpstr>
      <vt:lpstr>                      Здоровий спосіб життя:                     основи та принципи</vt:lpstr>
      <vt:lpstr>Презентация PowerPoint</vt:lpstr>
      <vt:lpstr>                          ТВОЄ ЗДОРОВЯ –                     ТВОЄ БЛАГОПОЛУЧЧЯ</vt:lpstr>
      <vt:lpstr>                      ЕМОЦІЇ ЛЮДЕЙ</vt:lpstr>
      <vt:lpstr>Презентация PowerPoint</vt:lpstr>
      <vt:lpstr>                  У ПРОЦЕСІ ЗАГАРТОВУВАННЯ</vt:lpstr>
      <vt:lpstr>                      ХОДІННЯ  БОСОНІЖ</vt:lpstr>
      <vt:lpstr>               ОБЛИВАННЯ ХОЛОДНОЮ ВОДОЮ</vt:lpstr>
      <vt:lpstr>                 СОНЯЧНІ ВАННИ</vt:lpstr>
      <vt:lpstr>                         ПОВІТРЯНІ ВАННИ</vt:lpstr>
      <vt:lpstr>                     Я ОБИРАЮ ЗДОРОВИЙ                           СПОСІБ ЖИТТЯ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Elit</cp:lastModifiedBy>
  <cp:revision>295</cp:revision>
  <cp:lastPrinted>2024-01-23T06:28:00Z</cp:lastPrinted>
  <dcterms:created xsi:type="dcterms:W3CDTF">2023-04-19T07:49:00Z</dcterms:created>
  <dcterms:modified xsi:type="dcterms:W3CDTF">2024-10-04T10:08:56Z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52077FDF06244CB2891ECAD957F92127_12</vt:lpwstr>
  </property>
  <property fmtid="{D5CDD505-2E9C-101B-9397-08002B2CF9AE}" pid="3" name="KSOProductBuildVer">
    <vt:lpwstr>1049-12.2.0.13431</vt:lpwstr>
  </property>
</Properties>
</file>