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11" r:id="rId3"/>
    <p:sldId id="338" r:id="rId4"/>
    <p:sldId id="347" r:id="rId5"/>
    <p:sldId id="349" r:id="rId6"/>
    <p:sldId id="350" r:id="rId7"/>
    <p:sldId id="343" r:id="rId8"/>
    <p:sldId id="344" r:id="rId9"/>
    <p:sldId id="345" r:id="rId10"/>
    <p:sldId id="346" r:id="rId11"/>
    <p:sldId id="342" r:id="rId12"/>
    <p:sldId id="335" r:id="rId13"/>
    <p:sldId id="340" r:id="rId14"/>
    <p:sldId id="336" r:id="rId15"/>
    <p:sldId id="31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1D8"/>
    <a:srgbClr val="FF00FF"/>
    <a:srgbClr val="E6E6E6"/>
    <a:srgbClr val="FD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22642-666E-4020-8BAB-304DDE663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4EF919-791F-4070-9387-C0044CACA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3A25F-972E-4E42-894A-5D2BB0A5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7637A-3266-4948-B94B-498DA1F2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7FB48-C472-43FC-A208-3BD08DAE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2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83ACE-43F8-43DF-9E68-4CA5A751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0A665E-06DF-4B7A-B640-EEAF9DA42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65867-9098-40C7-9451-FDFF54E8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85EC0-DDED-49AD-9ECA-7631088C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190EF-9FFD-49ED-ACDB-0DE1EA58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CE6AAD-BB68-4025-8765-4F4287B92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20DFA6-A902-4FEA-AE25-CF0C4AD7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3BA54-0C9D-4C21-AA70-B99C850E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05622-8CB9-4D78-BE44-576FD721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8D1ED-8BBA-4366-A946-C92BC71E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1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2203-8B4E-4A6F-8205-258C6BD6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4F0F1-ADA2-4255-969C-CAB8EADAF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E7A16-A4C2-4D81-90CB-1FF0091D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7D88B-B8F3-4953-A8DD-4F747844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0F2BD-5B0F-446F-9D5E-B9F395EB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5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3CEEF-75DB-496F-AFF6-B91D019C8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CAF7D-7336-4BA4-B553-B2D07227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3FB1E-73E0-4790-9E32-96C81DE4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C9620-9D82-4053-8D29-DE1F06B7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1EDEE-9E16-4F6A-BDCE-F94A9163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9E437-6B0B-41CE-9645-E316B256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9CB8BD-0021-41B3-ADA1-CC8080FD2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BD5CAC-40E6-4037-8B58-3B41471F1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D5826B-6C8F-4BA0-9838-1302FD81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B85DB-C145-41C5-977E-188C67B4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641F01-1E36-4E51-8C7D-9864DBE8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D48FC-6051-4578-AC6C-98640CBD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0242C-FF91-4CC2-A185-B103BC9D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2BBF16-10D2-4F78-B0F3-247C1B5E8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F02808-6769-43F8-8C31-E0D6AD3EA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F487F0-23BF-4480-B010-7F90BA9A9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9F68D7-F25A-4180-8D3C-FC2E0E80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78E559-4B39-4F1F-B8A4-BDA87DD2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1D3FCD-30A6-449C-847A-70562FC4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9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A5EA0-89A7-499D-B619-5071287D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A586AA-3349-4CB7-8D77-3F672F9C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2FF7E-FEA4-4335-A67A-7315F782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01A606-0F78-4FDC-AF94-DA26B4D2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6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3ACA59-FE43-41C1-AB47-3EB5A5F8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536C6C-C224-426B-B378-BF1F6D53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A75F1D-CA96-448F-9FB5-108ECE40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7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DDCCE-2DE4-42F5-8B0A-F877E025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13E11-14B4-469A-A716-49D7F1E2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08C89E-552E-4D72-B9D6-DB2452D19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921857-A29D-4747-985C-E1145A3A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9DF778-9104-4858-A9CF-73D82DEAA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CD310-1B96-4B55-913C-C513ECEF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4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1528E-A184-471B-B19D-7511A089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4E144A-182E-4606-A602-CC5F47F60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4D8A36-91EC-4736-8F2F-9A51746C3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CF118C-C263-42A8-A504-A3E158E7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5FCE7-C244-411C-8E1A-3F9C6444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20817-8727-4CE8-A0D0-D84BECB2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6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9A17E-DFE2-4C90-A2E4-51630789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69064-5147-4254-B1CF-837526563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67B03-6DE3-4D4B-B153-4ED669362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4823-1F28-474C-863C-5FB2B173C499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959F8-09A7-4EC8-8BFC-8B6A5885B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D0DA7B-68C0-4B56-BCBD-07F7C447A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8D52-B03B-4C28-AD5B-EE391CA7E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0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school/85375/" TargetMode="External"/><Relationship Id="rId2" Type="http://schemas.openxmlformats.org/officeDocument/2006/relationships/hyperlink" Target="https://eo.gov.ua/fizychna-bezpeka-ditey-pid-chas-viyny-pravyla-povedinky-v-evakuatsii-na-okupovanykh-terytoriiakh-i-v-zoni-boyovykh-diy/2022/03/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o.gov.ua/dii-uchasnykiv-osvitnoho-protsesu-v-razi-nadzvychaynykh-sytuatsiy/2022/01/18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atin typeface="Comic Sans MS" panose="030F0702030302020204" pitchFamily="66" charset="0"/>
              </a:rPr>
              <a:t>Навколо так багато цікавого, але на жаль небезпечного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Можливо, це зображення в мультиплікаційному стилі (текс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14" y="1734817"/>
            <a:ext cx="4934585" cy="493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if.gov.ua/storage/app/uploads/public/622/870/7f2/6228707f2d29d5442604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3"/>
          <a:stretch/>
        </p:blipFill>
        <p:spPr bwMode="auto">
          <a:xfrm>
            <a:off x="2240914" y="1310640"/>
            <a:ext cx="7085965" cy="54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Як впоратися із тривогою в укритті?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4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Правила евакуації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https://nuschool.com.ua/lessons/world/1klas_1/1klas_1.files/ximage030.jpg.pagespeed.ic.wfmZTqax0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73" y="4644389"/>
            <a:ext cx="4370387" cy="20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80" y="2256790"/>
            <a:ext cx="5021745" cy="30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800" y="1598414"/>
            <a:ext cx="5821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Зберігайте спокій;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Виконуйте вказівки дорослих;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Станьте ланцюжком;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omic Sans MS" panose="030F0702030302020204" pitchFamily="66" charset="0"/>
              </a:rPr>
              <a:t>Покладіть руки на плечі того, хто стоїть попереду;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omic Sans MS" panose="030F0702030302020204" pitchFamily="66" charset="0"/>
              </a:rPr>
              <a:t> Вийшовши з приміщення школи, стійте з класом;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Якщо хтось загубився, повідомте дорослих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Правила евакуації дітей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osvita.ua/doc/images/news/853/85375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95" y="1374457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902" y="14775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Не говори – </a:t>
            </a:r>
            <a:r>
              <a:rPr lang="ru-RU" dirty="0" err="1">
                <a:latin typeface="Comic Sans MS" panose="030F0702030302020204" pitchFamily="66" charset="0"/>
              </a:rPr>
              <a:t>щоб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чути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вчителя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r>
              <a:rPr lang="ru-RU" dirty="0">
                <a:latin typeface="Comic Sans MS" panose="030F0702030302020204" pitchFamily="66" charset="0"/>
              </a:rPr>
              <a:t>Не </a:t>
            </a:r>
            <a:r>
              <a:rPr lang="ru-RU" dirty="0" err="1">
                <a:latin typeface="Comic Sans MS" panose="030F0702030302020204" pitchFamily="66" charset="0"/>
              </a:rPr>
              <a:t>біжи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щоб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постраждати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r>
              <a:rPr lang="ru-RU" dirty="0">
                <a:latin typeface="Comic Sans MS" panose="030F0702030302020204" pitchFamily="66" charset="0"/>
              </a:rPr>
              <a:t>Не </a:t>
            </a:r>
            <a:r>
              <a:rPr lang="ru-RU" dirty="0" err="1">
                <a:latin typeface="Comic Sans MS" panose="030F0702030302020204" pitchFamily="66" charset="0"/>
              </a:rPr>
              <a:t>штовхайся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щоб</a:t>
            </a:r>
            <a:r>
              <a:rPr lang="ru-RU" dirty="0">
                <a:latin typeface="Comic Sans MS" panose="030F0702030302020204" pitchFamily="66" charset="0"/>
              </a:rPr>
              <a:t> не </a:t>
            </a:r>
            <a:r>
              <a:rPr lang="ru-RU" dirty="0" err="1">
                <a:latin typeface="Comic Sans MS" panose="030F0702030302020204" pitchFamily="66" charset="0"/>
              </a:rPr>
              <a:t>постраждали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інші</a:t>
            </a:r>
            <a:r>
              <a:rPr lang="ru-RU" dirty="0">
                <a:latin typeface="Comic Sans MS" panose="030F0702030302020204" pitchFamily="66" charset="0"/>
              </a:rPr>
              <a:t>;</a:t>
            </a:r>
          </a:p>
          <a:p>
            <a:r>
              <a:rPr lang="ru-RU" dirty="0">
                <a:latin typeface="Comic Sans MS" panose="030F0702030302020204" pitchFamily="66" charset="0"/>
              </a:rPr>
              <a:t>Не </a:t>
            </a:r>
            <a:r>
              <a:rPr lang="ru-RU" dirty="0" err="1">
                <a:latin typeface="Comic Sans MS" panose="030F0702030302020204" pitchFamily="66" charset="0"/>
              </a:rPr>
              <a:t>повертайся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щоб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залишатися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безпеці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70675" y="4819471"/>
            <a:ext cx="4586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Слухатися вказівок вчителя</a:t>
            </a:r>
          </a:p>
          <a:p>
            <a:r>
              <a:rPr lang="uk-UA" dirty="0">
                <a:latin typeface="Comic Sans MS" panose="030F0702030302020204" pitchFamily="66" charset="0"/>
              </a:rPr>
              <a:t>Завжди тримайся свого класу</a:t>
            </a:r>
          </a:p>
          <a:p>
            <a:r>
              <a:rPr lang="uk-UA" dirty="0">
                <a:latin typeface="Comic Sans MS" panose="030F0702030302020204" pitchFamily="66" charset="0"/>
              </a:rPr>
              <a:t>У разі потреби, на прохання дорослих, допомогти іншим дітям евакуюватися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/>
          <a:stretch/>
        </p:blipFill>
        <p:spPr bwMode="auto">
          <a:xfrm>
            <a:off x="345438" y="2849984"/>
            <a:ext cx="4714241" cy="36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Телефони чергових та аварійних служб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ЕКСТРЕННІСЛУЖБ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5"/>
          <a:stretch/>
        </p:blipFill>
        <p:spPr bwMode="auto">
          <a:xfrm>
            <a:off x="1364614" y="1229360"/>
            <a:ext cx="9614213" cy="54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https://eo.gov.ua/fizychna-bezpeka-ditey-pid-chas-viyny-pravyla-povedinky-v-evakuatsii-na-okupovanykh-terytoriiakh-i-v-zoni-boyovykh-diy/2022/03/19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https://osvita.ua/school/85375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en-US" dirty="0">
                <a:hlinkClick r:id="rId4"/>
              </a:rPr>
              <a:t>https://eo.gov.ua/dii-uchasnykiv-osvitnoho-protsesu-v-razi-nadzvychaynykh-sytuatsiy/2022/01/18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46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455920" y="2242675"/>
            <a:ext cx="652400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Чи</a:t>
            </a: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96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маєте</a:t>
            </a: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9600" dirty="0" err="1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запитання</a:t>
            </a: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?</a:t>
            </a:r>
            <a:endParaRPr lang="ru-RU" sz="96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4" descr="Вчитель Vector Art Stock Images | Depositpho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" y="7772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25504" y="2347436"/>
            <a:ext cx="688499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Безпека життєдіяльності під </a:t>
            </a:r>
            <a:r>
              <a:rPr lang="uk-UA" sz="4800" b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час </a:t>
            </a:r>
            <a:r>
              <a:rPr lang="uk-UA" sz="4800" b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навчання в умовах воєнного стану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4" descr="Вчитель Vector Art Stock Images | Depositpho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" y="7772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Школа – територія безпеки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ck-oda.gov.ua/wp-content/uploads/2022/01/unnamed-p2epm09sckjdntgvyo6drrfd5e5cz75953x1xv4l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" y="2396012"/>
            <a:ext cx="42862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8494" y="122936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Comic Sans MS" panose="030F0702030302020204" pitchFamily="66" charset="0"/>
              </a:rPr>
              <a:t>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знає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кожен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із</a:t>
            </a:r>
            <a:r>
              <a:rPr lang="ru-RU" sz="2400" dirty="0">
                <a:latin typeface="Comic Sans MS" panose="030F0702030302020204" pitchFamily="66" charset="0"/>
              </a:rPr>
              <a:t> нас, як </a:t>
            </a:r>
            <a:r>
              <a:rPr lang="ru-RU" sz="2400" dirty="0" err="1">
                <a:latin typeface="Comic Sans MS" panose="030F0702030302020204" pitchFamily="66" charset="0"/>
              </a:rPr>
              <a:t>діяти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разі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надзвичайної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ситуації</a:t>
            </a:r>
            <a:r>
              <a:rPr lang="ru-RU" sz="2400" dirty="0">
                <a:latin typeface="Comic Sans MS" panose="030F0702030302020204" pitchFamily="66" charset="0"/>
              </a:rPr>
              <a:t>?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endParaRPr lang="uk-UA" sz="2400" dirty="0">
              <a:latin typeface="Comic Sans MS" panose="030F0702030302020204" pitchFamily="66" charset="0"/>
            </a:endParaRP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ru-RU" sz="2400" dirty="0" err="1" smtClean="0">
                <a:latin typeface="Comic Sans MS" panose="030F0702030302020204" pitchFamily="66" charset="0"/>
              </a:rPr>
              <a:t>Чи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знаєте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</a:t>
            </a:r>
            <a:r>
              <a:rPr lang="ru-RU" sz="2400" dirty="0">
                <a:latin typeface="Comic Sans MS" panose="030F0702030302020204" pitchFamily="66" charset="0"/>
              </a:rPr>
              <a:t> правила, </a:t>
            </a:r>
            <a:r>
              <a:rPr lang="ru-RU" sz="2400" dirty="0" err="1">
                <a:latin typeface="Comic Sans MS" panose="030F0702030302020204" pitchFamily="66" charset="0"/>
              </a:rPr>
              <a:t>які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можуть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зберегти</a:t>
            </a:r>
            <a:r>
              <a:rPr lang="ru-RU" sz="2400" dirty="0">
                <a:latin typeface="Comic Sans MS" panose="030F0702030302020204" pitchFamily="66" charset="0"/>
              </a:rPr>
              <a:t> ваше </a:t>
            </a:r>
            <a:r>
              <a:rPr lang="ru-RU" sz="2400" dirty="0" err="1" smtClean="0">
                <a:latin typeface="Comic Sans MS" panose="030F0702030302020204" pitchFamily="66" charset="0"/>
              </a:rPr>
              <a:t>життя</a:t>
            </a:r>
            <a:r>
              <a:rPr lang="ru-RU" sz="2400" dirty="0" smtClean="0">
                <a:latin typeface="Comic Sans MS" panose="030F0702030302020204" pitchFamily="66" charset="0"/>
              </a:rPr>
              <a:t>?</a:t>
            </a:r>
          </a:p>
          <a:p>
            <a:endParaRPr lang="uk-UA" sz="2400" dirty="0">
              <a:latin typeface="Comic Sans MS" panose="030F0702030302020204" pitchFamily="66" charset="0"/>
            </a:endParaRP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ru-RU" sz="2400" dirty="0">
                <a:latin typeface="Comic Sans MS" panose="030F0702030302020204" pitchFamily="66" charset="0"/>
              </a:rPr>
              <a:t>  </a:t>
            </a:r>
            <a:r>
              <a:rPr lang="ru-RU" sz="2400" dirty="0" err="1">
                <a:latin typeface="Comic Sans MS" panose="030F0702030302020204" pitchFamily="66" charset="0"/>
              </a:rPr>
              <a:t>Чи</a:t>
            </a:r>
            <a:r>
              <a:rPr lang="ru-RU" sz="2400" dirty="0">
                <a:latin typeface="Comic Sans MS" panose="030F0702030302020204" pitchFamily="66" charset="0"/>
              </a:rPr>
              <a:t> не </a:t>
            </a:r>
            <a:r>
              <a:rPr lang="ru-RU" sz="2400" dirty="0" err="1">
                <a:latin typeface="Comic Sans MS" panose="030F0702030302020204" pitchFamily="66" charset="0"/>
              </a:rPr>
              <a:t>розгубитеся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разі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надзвичайної</a:t>
            </a:r>
            <a:r>
              <a:rPr lang="ru-RU" sz="2400" dirty="0">
                <a:latin typeface="Comic Sans MS" panose="030F0702030302020204" pitchFamily="66" charset="0"/>
              </a:rPr>
              <a:t>  </a:t>
            </a:r>
            <a:r>
              <a:rPr lang="ru-RU" sz="2400" dirty="0" err="1">
                <a:latin typeface="Comic Sans MS" panose="030F0702030302020204" pitchFamily="66" charset="0"/>
              </a:rPr>
              <a:t>ситуації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знаючи</a:t>
            </a:r>
            <a:r>
              <a:rPr lang="ru-RU" sz="2400" dirty="0">
                <a:latin typeface="Comic Sans MS" panose="030F0702030302020204" pitchFamily="66" charset="0"/>
              </a:rPr>
              <a:t> правила, </a:t>
            </a:r>
            <a:r>
              <a:rPr lang="ru-RU" sz="2400" dirty="0" err="1">
                <a:latin typeface="Comic Sans MS" panose="030F0702030302020204" pitchFamily="66" charset="0"/>
              </a:rPr>
              <a:t>якщо</a:t>
            </a:r>
            <a:r>
              <a:rPr lang="ru-RU" sz="2400" dirty="0">
                <a:latin typeface="Comic Sans MS" panose="030F0702030302020204" pitchFamily="66" charset="0"/>
              </a:rPr>
              <a:t> практично </a:t>
            </a:r>
            <a:r>
              <a:rPr lang="ru-RU" sz="2400" dirty="0" err="1">
                <a:latin typeface="Comic Sans MS" panose="030F0702030302020204" pitchFamily="66" charset="0"/>
              </a:rPr>
              <a:t>ніколи</a:t>
            </a:r>
            <a:r>
              <a:rPr lang="ru-RU" sz="2400" dirty="0">
                <a:latin typeface="Comic Sans MS" panose="030F0702030302020204" pitchFamily="66" charset="0"/>
              </a:rPr>
              <a:t> не </a:t>
            </a:r>
            <a:r>
              <a:rPr lang="ru-RU" sz="2400" dirty="0" err="1">
                <a:latin typeface="Comic Sans MS" panose="030F0702030302020204" pitchFamily="66" charset="0"/>
              </a:rPr>
              <a:t>тренувалися</a:t>
            </a:r>
            <a:r>
              <a:rPr lang="ru-RU" sz="24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32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8979" y="1254125"/>
            <a:ext cx="5755623" cy="18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152352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Повітряна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тривога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стала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невід’ємною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частиною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нашого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життя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Спочатку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було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лячно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губилися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не знали,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робити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як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організовано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зібрати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речі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та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вийти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у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сховище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AutoShape 4" descr="🇺🇦"/>
          <p:cNvSpPr>
            <a:spLocks noChangeAspect="1" noChangeArrowheads="1"/>
          </p:cNvSpPr>
          <p:nvPr/>
        </p:nvSpPr>
        <p:spPr bwMode="auto">
          <a:xfrm>
            <a:off x="3470275" y="949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Повітряна тривога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82867" y="5055552"/>
            <a:ext cx="57508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Відомо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що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людина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звикає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до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усього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навіть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до звуку сирени в будь-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який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час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доби</a:t>
            </a:r>
            <a:r>
              <a:rPr lang="ru-RU" alt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Отже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багато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українців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розслабились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та не уже не так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гостро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реагують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не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повітряну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небезпеку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ru-RU" altLang="ru-RU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Повітряна тривога - Apps on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28" y="1229360"/>
            <a:ext cx="3627120" cy="362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Повітряна тривога в Україні on-line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88480"/>
            <a:ext cx="5412266" cy="30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8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🇺🇦"/>
          <p:cNvSpPr>
            <a:spLocks noChangeAspect="1" noChangeArrowheads="1"/>
          </p:cNvSpPr>
          <p:nvPr/>
        </p:nvSpPr>
        <p:spPr bwMode="auto">
          <a:xfrm>
            <a:off x="3470275" y="949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Чому не варто ігнорувати сигнали повітряної тривоги?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0070" y="1377321"/>
            <a:ext cx="5074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Пам’ятайте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що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загроза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повітряної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атаки є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кожну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секунду,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навіть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якщо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немає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сирени.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4953" y="2891654"/>
            <a:ext cx="539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Якщо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оголошена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тривога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, то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загроза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виявлена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і реальна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саме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у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вашій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місцевості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2062" y="3945374"/>
            <a:ext cx="489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Навчальних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тривог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під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час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війни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не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буває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43506" y="5788075"/>
            <a:ext cx="5216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У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багатьох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виробляється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хибне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враження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що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саме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 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сюди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не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попаде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ru-RU" alt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Даремно</a:t>
            </a:r>
            <a:r>
              <a:rPr lang="ru-RU" alt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!</a:t>
            </a:r>
            <a:endParaRPr lang="ru-RU" alt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53" y="3571446"/>
            <a:ext cx="2744787" cy="20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Кременчук та Полтавщина! Повітряна тривога! » Всі новини Кременчука на  сайті Кременчуцький Телеграф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59" y="1155651"/>
            <a:ext cx="3208973" cy="17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Повітряна тривога: чому оголошуть та що роби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523115"/>
            <a:ext cx="3811270" cy="201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77" y="2105037"/>
            <a:ext cx="2796858" cy="157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04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28062" y="5417801"/>
            <a:ext cx="5161525" cy="10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152352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Якщо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вас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кілька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людей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підтримуйте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одне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одного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під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час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тривоги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знаходьте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аргументи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що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тривога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–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це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не жарт.</a:t>
            </a:r>
          </a:p>
        </p:txBody>
      </p:sp>
      <p:sp>
        <p:nvSpPr>
          <p:cNvPr id="7" name="AutoShape 4" descr="🇺🇦"/>
          <p:cNvSpPr>
            <a:spLocks noChangeAspect="1" noChangeArrowheads="1"/>
          </p:cNvSpPr>
          <p:nvPr/>
        </p:nvSpPr>
        <p:spPr bwMode="auto">
          <a:xfrm>
            <a:off x="3470275" y="949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2062" y="285964"/>
            <a:ext cx="11501611" cy="943396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Чому не варто ігнорувати сигнали повітряної тривоги?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062" y="1254125"/>
            <a:ext cx="57508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Пам’ятайте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! Сирена –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це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ваш друг, а не ворог. </a:t>
            </a:r>
            <a:endParaRPr lang="ru-RU" altLang="ru-RU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Попередження</a:t>
            </a:r>
            <a:r>
              <a:rPr lang="ru-RU" alt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це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можливість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бути готовим до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небезпеки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як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фізично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, так і морально</a:t>
            </a:r>
            <a:r>
              <a:rPr lang="ru-RU" altLang="ru-RU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Comic Sans MS" panose="030F0702030302020204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Перемога з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кожним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 днем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ближче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! Все буде </a:t>
            </a:r>
            <a:r>
              <a:rPr lang="ru-RU" altLang="ru-RU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Україна</a:t>
            </a: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!     </a:t>
            </a:r>
            <a:endParaRPr lang="ru-RU" dirty="0"/>
          </a:p>
        </p:txBody>
      </p:sp>
      <p:pic>
        <p:nvPicPr>
          <p:cNvPr id="6146" name="Picture 2" descr="Сирена – моя помічниця. Що таке сигнал повітряної тривоги та як поводитися  - анімований ролик дітям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1" y="3378380"/>
            <a:ext cx="5695809" cy="32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Інформаційні канали щодо повітряної тривоги | Золотоноша – офіційний сайт  мі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895" y="1912936"/>
            <a:ext cx="4609465" cy="306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8960" y="2191385"/>
            <a:ext cx="5745480" cy="3660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uk-UA" sz="2400" dirty="0" smtClean="0">
                <a:latin typeface="Comic Sans MS" panose="030F0702030302020204" pitchFamily="66" charset="0"/>
              </a:rPr>
              <a:t>Пляшка води;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uk-UA" sz="2400" dirty="0" smtClean="0">
                <a:latin typeface="Comic Sans MS" panose="030F0702030302020204" pitchFamily="66" charset="0"/>
              </a:rPr>
              <a:t>Батончики;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uk-UA" sz="2400" dirty="0" smtClean="0">
                <a:latin typeface="Comic Sans MS" panose="030F0702030302020204" pitchFamily="66" charset="0"/>
              </a:rPr>
              <a:t>Записка від батьків у якій вказано: прізвище, </a:t>
            </a:r>
            <a:r>
              <a:rPr lang="uk-UA" sz="2400" dirty="0" err="1" smtClean="0">
                <a:latin typeface="Comic Sans MS" panose="030F0702030302020204" pitchFamily="66" charset="0"/>
              </a:rPr>
              <a:t>ім</a:t>
            </a:r>
            <a:r>
              <a:rPr lang="en-US" sz="2400" dirty="0" smtClean="0">
                <a:latin typeface="Comic Sans MS" panose="030F0702030302020204" pitchFamily="66" charset="0"/>
              </a:rPr>
              <a:t>’</a:t>
            </a:r>
            <a:r>
              <a:rPr lang="uk-UA" sz="2400" dirty="0" smtClean="0">
                <a:latin typeface="Comic Sans MS" panose="030F0702030302020204" pitchFamily="66" charset="0"/>
              </a:rPr>
              <a:t>я, по батькові дитини, дата народження, адреса проживання, контакти батьків, сімейне фото ( за бажанням)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uk-UA" sz="2400" dirty="0" smtClean="0">
                <a:latin typeface="Comic Sans MS" panose="030F0702030302020204" pitchFamily="66" charset="0"/>
              </a:rPr>
              <a:t>Рекомендовано мати комплект змінної білизни та одягу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eo.gov.ua/wp-content/uploads/2022/02/riukzak-dytyna-1024x74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30530" r="58555" b="9328"/>
          <a:stretch/>
        </p:blipFill>
        <p:spPr bwMode="auto">
          <a:xfrm>
            <a:off x="883920" y="1696720"/>
            <a:ext cx="4175760" cy="500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3"/>
            <a:ext cx="11501611" cy="1095795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Вміст невідкладного евакуаційного рюкзака для дитини під час перебування у закладі освіти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1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0960" y="1815465"/>
            <a:ext cx="4744720" cy="435133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latin typeface="Comic Sans MS" panose="030F0702030302020204" pitchFamily="66" charset="0"/>
              </a:rPr>
              <a:t>Вода, стаканчики;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err="1" smtClean="0">
                <a:latin typeface="Comic Sans MS" panose="030F0702030302020204" pitchFamily="66" charset="0"/>
              </a:rPr>
              <a:t>Термоковдри</a:t>
            </a:r>
            <a:r>
              <a:rPr lang="uk-UA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Великі сміттєві пакети;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Маркери;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Вінілові </a:t>
            </a:r>
            <a:r>
              <a:rPr lang="uk-UA" dirty="0" err="1" smtClean="0">
                <a:latin typeface="Comic Sans MS" panose="030F0702030302020204" pitchFamily="66" charset="0"/>
              </a:rPr>
              <a:t>перчатки</a:t>
            </a:r>
            <a:r>
              <a:rPr lang="uk-UA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Мотузка;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Маски;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err="1" smtClean="0">
                <a:latin typeface="Comic Sans MS" panose="030F0702030302020204" pitchFamily="66" charset="0"/>
              </a:rPr>
              <a:t>Скотч</a:t>
            </a:r>
            <a:r>
              <a:rPr lang="uk-UA" dirty="0" smtClean="0">
                <a:latin typeface="Comic Sans MS" panose="030F0702030302020204" pitchFamily="66" charset="0"/>
              </a:rPr>
              <a:t>, ножиці;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Відро ( бажано складне)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Туалетний папір;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Вологі серветки;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</a:t>
            </a:r>
            <a:r>
              <a:rPr lang="uk-UA" dirty="0" smtClean="0">
                <a:latin typeface="Comic Sans MS" panose="030F0702030302020204" pitchFamily="66" charset="0"/>
              </a:rPr>
              <a:t>Розкладна клейонка;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latin typeface="Comic Sans MS" panose="030F0702030302020204" pitchFamily="66" charset="0"/>
              </a:rPr>
              <a:t>Енергетичні батончики для всіх дітей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eo.gov.ua/wp-content/uploads/2022/02/dlia-klasu-1024x76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23175" r="61645" b="9506"/>
          <a:stretch/>
        </p:blipFill>
        <p:spPr bwMode="auto">
          <a:xfrm>
            <a:off x="1747520" y="1452880"/>
            <a:ext cx="2529840" cy="35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3"/>
            <a:ext cx="11501611" cy="1095795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Вміст невідкладного евакуаційного рюкзака для класу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160" y="4978400"/>
            <a:ext cx="4582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Папір;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Ручна, олівець;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Блокнот із твердою палітуркою;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Ліхтарик + батарейки;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Радіо + батарейки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Comic Sans MS" panose="030F0702030302020204" pitchFamily="66" charset="0"/>
              </a:rPr>
              <a:t> Свисток;</a:t>
            </a:r>
          </a:p>
        </p:txBody>
      </p:sp>
    </p:spTree>
    <p:extLst>
      <p:ext uri="{BB962C8B-B14F-4D97-AF65-F5344CB8AC3E}">
        <p14:creationId xmlns:p14="http://schemas.microsoft.com/office/powerpoint/2010/main" val="79367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7200" y="1754505"/>
            <a:ext cx="470408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omic Sans MS" panose="030F0702030302020204" pitchFamily="66" charset="0"/>
              </a:rPr>
              <a:t>Список дітей та розклад занять;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Список контактів батьків дітей;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Важливі номери телефонів;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Ручки та блокноти, маркери;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Ключі, мегафон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err="1" smtClean="0">
                <a:latin typeface="Comic Sans MS" panose="030F0702030302020204" pitchFamily="66" charset="0"/>
              </a:rPr>
              <a:t>Скотч</a:t>
            </a:r>
            <a:r>
              <a:rPr lang="uk-UA" sz="2000" dirty="0" smtClean="0">
                <a:latin typeface="Comic Sans MS" panose="030F0702030302020204" pitchFamily="66" charset="0"/>
              </a:rPr>
              <a:t>, ножиці: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Ліхтарик + батарейки;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Свисток;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omic Sans MS" panose="030F0702030302020204" pitchFamily="66" charset="0"/>
              </a:rPr>
              <a:t>Радіо + батарейки;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</a:t>
            </a:r>
            <a:r>
              <a:rPr lang="uk-UA" sz="2000" dirty="0" smtClean="0">
                <a:latin typeface="Comic Sans MS" panose="030F0702030302020204" pitchFamily="66" charset="0"/>
              </a:rPr>
              <a:t>Аптечка першої допомоги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s://eo.gov.ua/wp-content/uploads/2022/02/dlia-zakladu-osvity-1024x74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t="27004" r="64189" b="9571"/>
          <a:stretch/>
        </p:blipFill>
        <p:spPr bwMode="auto">
          <a:xfrm>
            <a:off x="1564640" y="1463038"/>
            <a:ext cx="2255520" cy="322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2062" y="285963"/>
            <a:ext cx="11501611" cy="1095795"/>
          </a:xfrm>
          <a:prstGeom prst="rect">
            <a:avLst/>
          </a:prstGeom>
          <a:solidFill>
            <a:schemeClr val="accent6"/>
          </a:solidFill>
          <a:effectLst>
            <a:softEdge rad="12700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Вміст невідкладного евакуаційного рюкзака для закладу освіти</a:t>
            </a:r>
            <a:endParaRPr lang="ru-RU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4683758"/>
            <a:ext cx="575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Довідник з управління в надзвичайній ситуації;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Карта закладу освіти, план поверхів;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План евакуації;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>
                <a:latin typeface="Comic Sans MS" panose="030F0702030302020204" pitchFamily="66" charset="0"/>
              </a:rPr>
              <a:t> Список працівників закладу освіти з контактами</a:t>
            </a:r>
            <a:r>
              <a:rPr lang="uk-UA" dirty="0">
                <a:latin typeface="Comic Sans MS" panose="030F0702030302020204" pitchFamily="66" charset="0"/>
              </a:rPr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606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1399</TotalTime>
  <Words>582</Words>
  <Application>Microsoft Office PowerPoint</Application>
  <PresentationFormat>Широкоэкранный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Monotype Corsiva</vt:lpstr>
      <vt:lpstr>Wingdings</vt:lpstr>
      <vt:lpstr>Тема Office</vt:lpstr>
      <vt:lpstr>Навколо так багато цікавого, але на жаль небезпечного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Инна Спивак</cp:lastModifiedBy>
  <cp:revision>107</cp:revision>
  <dcterms:created xsi:type="dcterms:W3CDTF">2021-03-29T08:45:09Z</dcterms:created>
  <dcterms:modified xsi:type="dcterms:W3CDTF">2024-10-24T09:24:44Z</dcterms:modified>
</cp:coreProperties>
</file>