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91" r:id="rId3"/>
    <p:sldId id="286" r:id="rId4"/>
    <p:sldId id="297" r:id="rId5"/>
    <p:sldId id="273" r:id="rId6"/>
    <p:sldId id="281" r:id="rId7"/>
    <p:sldId id="270" r:id="rId8"/>
    <p:sldId id="271" r:id="rId9"/>
    <p:sldId id="298" r:id="rId10"/>
    <p:sldId id="288" r:id="rId11"/>
    <p:sldId id="290" r:id="rId12"/>
    <p:sldId id="295" r:id="rId13"/>
    <p:sldId id="262" r:id="rId14"/>
  </p:sldIdLst>
  <p:sldSz cx="12192000" cy="6858000"/>
  <p:notesSz cx="6858000" cy="9144000"/>
  <p:embeddedFontLst>
    <p:embeddedFont>
      <p:font typeface="IBM Plex Sans SemiBold" panose="020B0604020202020204" charset="0"/>
      <p:bold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3477" userDrawn="1">
          <p15:clr>
            <a:srgbClr val="A4A3A4"/>
          </p15:clr>
        </p15:guide>
        <p15:guide id="5" orient="horz" pos="3906" userDrawn="1">
          <p15:clr>
            <a:srgbClr val="A4A3A4"/>
          </p15:clr>
        </p15:guide>
        <p15:guide id="6" orient="horz" pos="391" userDrawn="1">
          <p15:clr>
            <a:srgbClr val="A4A3A4"/>
          </p15:clr>
        </p15:guide>
        <p15:guide id="7" orient="horz" pos="1366" userDrawn="1">
          <p15:clr>
            <a:srgbClr val="A4A3A4"/>
          </p15:clr>
        </p15:guide>
        <p15:guide id="8" pos="70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4103" autoAdjust="0"/>
  </p:normalViewPr>
  <p:slideViewPr>
    <p:cSldViewPr snapToGrid="0" showGuides="1">
      <p:cViewPr varScale="1">
        <p:scale>
          <a:sx n="70" d="100"/>
          <a:sy n="70" d="100"/>
        </p:scale>
        <p:origin x="488" y="60"/>
      </p:cViewPr>
      <p:guideLst>
        <p:guide orient="horz" pos="2160"/>
        <p:guide pos="3840"/>
        <p:guide pos="551"/>
        <p:guide pos="3477"/>
        <p:guide orient="horz" pos="3906"/>
        <p:guide orient="horz" pos="391"/>
        <p:guide orient="horz" pos="1366"/>
        <p:guide pos="7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59053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8211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7986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7276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uk-UA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8627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b="1" dirty="0"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9390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uk-UA" dirty="0"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9236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sz="1400" b="1" dirty="0" smtClean="0"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76521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endParaRPr lang="ru-RU" b="1" dirty="0" smtClean="0"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2337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endParaRPr lang="ru-RU" b="1" dirty="0" smtClean="0"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6359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endParaRPr lang="ru-RU" b="1" dirty="0" smtClean="0"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363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089904" y="-11"/>
            <a:ext cx="6102099" cy="685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5" y="423314"/>
            <a:ext cx="2192633" cy="102786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3757" y="1757549"/>
            <a:ext cx="572984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НАРКОТИКАМ – НІ.</a:t>
            </a:r>
          </a:p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Поради підліткам.</a:t>
            </a:r>
            <a:endPara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 «Херсонський центр контролю та профілактики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МОЗ України»</a:t>
            </a:r>
          </a:p>
          <a:p>
            <a:pPr algn="ctr"/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Херсонський районний відділ</a:t>
            </a:r>
          </a:p>
          <a:p>
            <a:pPr algn="ctr"/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904" y="0"/>
            <a:ext cx="8388096" cy="68655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5" y="423314"/>
            <a:ext cx="2192633" cy="10278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3736" y="1755648"/>
            <a:ext cx="3474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РОБИТИ, ЯКЩО ДРУГ ВЖЕ СТАВ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НАРКО-МАНОМ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9080" y="256031"/>
            <a:ext cx="79735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Дуже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 ймовірність того, що ти не зможеш нічого змінити в його житті;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ймовірність і того, що він втягне і тебе в споживання наркотиків;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ти хочеш допомогти другу — виклади йому своє особисте ставлення до наркотиків, що з ним відбувається. Не сперечайся і не підтримуй з ним дискусію, намагатися щось довести марно;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позначити свою готовність допомогти йому справитися з бідою;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ніколи не сприяй в пошуку грошей, чим би він не пояснював потребу в них;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вирішуй за нього проблеми, що виникають через прийом наркотиків, допомагай тільки тоді, коли бачиш активні дії для того, щоб змінити своє життя, будь дуже сильний і послідовний.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нього інформацію про те, які медичні організації в твоєму населеному пункті займаються цим питанням. Знай, що лікування дозволено лише державним установам охорони здоров’я. Довіряй тільки професіоналам – медикам!</a:t>
            </a:r>
          </a:p>
        </p:txBody>
      </p:sp>
    </p:spTree>
    <p:extLst>
      <p:ext uri="{BB962C8B-B14F-4D97-AF65-F5344CB8AC3E}">
        <p14:creationId xmlns:p14="http://schemas.microsoft.com/office/powerpoint/2010/main" val="28274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632" y="-7563"/>
            <a:ext cx="8278368" cy="68655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5" y="423314"/>
            <a:ext cx="2192633" cy="10278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95700" y="338328"/>
            <a:ext cx="74640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Все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 від бажання жити по — іншому. Чудодійних методів, ліків і операцій, які можуть вирішити проблему замість самої людини, не існує. Але без професійної допомоги позбавитися від наркотичної залежності досить проблематично.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будь-кого є шанс, але щоб його використати, потрібно бути готовим до тривалої праці.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4592" y="1289304"/>
            <a:ext cx="38221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МОЖЛИВО ПОВНІСТЮ ВИЛІКУВАТИСЯ ВІД НАРКОМАНІЇ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3924" y="2590800"/>
            <a:ext cx="6805803" cy="410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" y="483427"/>
            <a:ext cx="10113264" cy="589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 txBox="1"/>
          <p:nvPr/>
        </p:nvSpPr>
        <p:spPr>
          <a:xfrm>
            <a:off x="874712" y="2801626"/>
            <a:ext cx="103347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 panose="020B0604020202020204"/>
              <a:buNone/>
            </a:pPr>
            <a:r>
              <a:rPr lang="uk-UA" sz="3800" b="1" i="0" u="none" strike="noStrike" cap="none">
                <a:solidFill>
                  <a:schemeClr val="lt1"/>
                </a:solidFill>
                <a:latin typeface="IBM Plex Sans SemiBold" panose="020B0703050203000203"/>
                <a:ea typeface="IBM Plex Sans SemiBold" panose="020B0703050203000203"/>
                <a:cs typeface="IBM Plex Sans SemiBold" panose="020B0703050203000203"/>
                <a:sym typeface="IBM Plex Sans SemiBold" panose="020B0703050203000203"/>
              </a:rPr>
              <a:t>Передбачити загрози.  </a:t>
            </a:r>
            <a:endParaRPr sz="3800" b="1" i="0" u="none" strike="noStrike" cap="none">
              <a:solidFill>
                <a:schemeClr val="lt1"/>
              </a:solidFill>
              <a:latin typeface="IBM Plex Sans SemiBold" panose="020B0703050203000203"/>
              <a:ea typeface="IBM Plex Sans SemiBold" panose="020B0703050203000203"/>
              <a:cs typeface="IBM Plex Sans SemiBold" panose="020B0703050203000203"/>
              <a:sym typeface="IBM Plex Sans SemiBold" panose="020B0703050203000203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 panose="020B0604020202020204"/>
              <a:buNone/>
            </a:pPr>
            <a:r>
              <a:rPr lang="uk-UA" sz="3800" b="1" i="0" u="none" strike="noStrike" cap="none">
                <a:solidFill>
                  <a:schemeClr val="lt1"/>
                </a:solidFill>
                <a:latin typeface="IBM Plex Sans SemiBold" panose="020B0703050203000203"/>
                <a:ea typeface="IBM Plex Sans SemiBold" panose="020B0703050203000203"/>
                <a:cs typeface="IBM Plex Sans SemiBold" panose="020B0703050203000203"/>
                <a:sym typeface="IBM Plex Sans SemiBold" panose="020B0703050203000203"/>
              </a:rPr>
              <a:t>Захистити здоров'я.  Зберегти майбутнє.</a:t>
            </a:r>
            <a:endParaRPr sz="3800" b="1" i="0" u="none" strike="noStrike" cap="none">
              <a:solidFill>
                <a:schemeClr val="lt1"/>
              </a:solidFill>
              <a:latin typeface="IBM Plex Sans SemiBold" panose="020B0703050203000203"/>
              <a:ea typeface="IBM Plex Sans SemiBold" panose="020B0703050203000203"/>
              <a:cs typeface="IBM Plex Sans SemiBold" panose="020B0703050203000203"/>
              <a:sym typeface="IBM Plex Sans SemiBold" panose="020B0703050203000203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62" y="159354"/>
            <a:ext cx="2188654" cy="1030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5" y="423314"/>
            <a:ext cx="2192633" cy="102786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3757" y="1757549"/>
            <a:ext cx="57298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24" y="502920"/>
            <a:ext cx="10479024" cy="590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77" y="0"/>
            <a:ext cx="8406383" cy="68904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2" y="252196"/>
            <a:ext cx="2192633" cy="1027865"/>
          </a:xfrm>
          <a:prstGeom prst="rect">
            <a:avLst/>
          </a:prstGeom>
        </p:spPr>
      </p:pic>
      <p:sp>
        <p:nvSpPr>
          <p:cNvPr id="12" name="Google Shape;99;p3"/>
          <p:cNvSpPr txBox="1"/>
          <p:nvPr/>
        </p:nvSpPr>
        <p:spPr>
          <a:xfrm>
            <a:off x="293343" y="1490472"/>
            <a:ext cx="3492274" cy="2843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НАСЛІДКИ МОЖУТЬ БУТИ ВІД ВЖИВАННЯ НАРКОТИКІВ?</a:t>
            </a:r>
            <a:endParaRPr lang="uk-UA" sz="3600" b="1" spc="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70832" y="100584"/>
            <a:ext cx="753465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Найголовніше — неможливість надалі жити без наркотику;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з’являється залежність на рівні біології і психіки. Велика кількість біологічних процесів в організмі людини починає відбуватися викривлено;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не контролює себе як раніше, це роблять за нього люди, які поставляють наркотики;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руйнується нервова система, печінка, нирки, зношується серцевий м’яз, термін життя скорочується;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 наркотиків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ін’єкційно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супроводжують невиліковні хвороби: СНІД, гепатити;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людина, що вживає наркотики, неминуче «влазить» у кримінал;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 необхідна кількість наркотиків і витрати на їх споживання;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зникають друзі, залишаються побратими по нещастю, які в будь-який момент за дозу можуть «кинути» або підставити тебе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відносини з родичами швидко перетворюються в кризу, так як наркозалежний приносить близьким людям тільки страждання;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життєві перспективи: хороша робота, навчання, кар’єра, власна сім’я і багато іншого стають ілюзією, недосяжною мрією;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діти у наркозалежних, якщо і народжуються, то часто з серйозними відхиленнями у здоров’ї, каліцтвами, психічними розладами;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депресія — основний стан душі; зникає тільки після прийняття чергової дози наркотику;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 наркозалежних високий відсоток самогубств. Не рідкісні випадки, коли навіть під час першої спроби, людина гине від зупинки дихання або зупинки серця. В інших випадках може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розвинутися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параліч, порушується здатність говорити. Є наркотики, після навіть одноразового прийому яких може виникнути психічне захворювання.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856" y="-566928"/>
            <a:ext cx="10058400" cy="803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3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879" y="0"/>
            <a:ext cx="8580121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5" y="423314"/>
            <a:ext cx="2192633" cy="10278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0039" y="1691640"/>
            <a:ext cx="3291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РОБИТИ, ЯКЩО ТИ ПОТРАПИВ В КОМПАНІЮ, ДЕ ВЖИВАЮТЬ НАРКОТИКИ?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0208" y="128016"/>
            <a:ext cx="7653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такій компанії зіштовхуєшся з пропозиціями «спробувати». По-іншому не буває. Питання в часі, раніше чи пізніше. Так буває завжди. У компанії небезпека по відношенню до наркотику притупляється. Ти завжди ризикуєш. Кращий вихід з цього, якщо тебе не зачаровують описані вище перспективи — піти і знайти собі більш відповідне коло спілкування. «Будь собою, поважай себе». Але якщо ти знаходишся в такій компанії — ти на «краю прірви».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420" y="2514600"/>
            <a:ext cx="6906284" cy="398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904" y="1508"/>
            <a:ext cx="8399971" cy="68655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5" y="423314"/>
            <a:ext cx="2192633" cy="1027865"/>
          </a:xfrm>
          <a:prstGeom prst="rect">
            <a:avLst/>
          </a:prstGeom>
        </p:spPr>
      </p:pic>
      <p:sp>
        <p:nvSpPr>
          <p:cNvPr id="8" name="Google Shape;99;p3"/>
          <p:cNvSpPr txBox="1"/>
          <p:nvPr/>
        </p:nvSpPr>
        <p:spPr>
          <a:xfrm>
            <a:off x="8057861" y="1451179"/>
            <a:ext cx="302577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uk-UA" sz="2000" b="1" spc="4" dirty="0" smtClean="0">
                <a:latin typeface="IBM Plex Sans SemiBold" panose="020B0703050203000203" pitchFamily="34" charset="0"/>
              </a:rPr>
              <a:t> </a:t>
            </a:r>
            <a:endParaRPr lang="uk-UA" sz="2000" b="1" spc="4" dirty="0">
              <a:latin typeface="IBM Plex Sans SemiBold" panose="020B0703050203000203" pitchFamily="34" charset="0"/>
            </a:endParaRPr>
          </a:p>
          <a:p>
            <a:endParaRPr lang="uk-UA" sz="2000" b="1" spc="4" dirty="0" smtClean="0">
              <a:latin typeface="IBM Plex Sans SemiBold" panose="020B070305020300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55126" y="261257"/>
            <a:ext cx="7196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2336" y="1527048"/>
            <a:ext cx="31912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ЧОМУ САМЕ ПІДЛІТКИ І МОЛОДІ ЛЮДИ НАЙЧАСТІШЕ СТАЮТЬ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НАРКОЗАЛЕЖ-НИМИ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2816" y="261256"/>
            <a:ext cx="76087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Бо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саме в підлітковому і молодому віці людина хоче знайти свою індивідуальність, відрізнятися від інших, «пробувати в житті все», звільнитися від контролю і опіки дорослих, жити так, як хочеться самому, встановлювати свої норми і правила.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512" y="1844442"/>
            <a:ext cx="6540056" cy="4647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860" y="0"/>
            <a:ext cx="8178140" cy="68655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5" y="423314"/>
            <a:ext cx="2192633" cy="10278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" y="1874520"/>
            <a:ext cx="34930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ЗАХИСТИТИ СЕБЕ ВІД ПРОБЛЕМ З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НАРКОТИ-КАМИ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25112" y="256032"/>
            <a:ext cx="7671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себе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неприпустимою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саму думку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небудь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спробувати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«НІ!!!»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наркотики;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по-третє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наркотики.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Вибирати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наркотикам.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612" y="2471737"/>
            <a:ext cx="6556820" cy="4084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016" y="0"/>
            <a:ext cx="8634984" cy="68655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3" y="228600"/>
            <a:ext cx="2192633" cy="10278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31920" y="423314"/>
            <a:ext cx="7882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6032" y="1451179"/>
            <a:ext cx="3227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РОБИТИ, ЯКЩО ТВІЙ ДРУГ ПОЧИНАЄ ВЖИВАТИ НАРКОТИКИ?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8184" y="228600"/>
            <a:ext cx="82478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Перший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варіант: вплинути на те, що відбувається самому або разом з іншими своїми друзями. Найважливіший принцип — зробити так, щоб не відштовхнути від себе. Для порятунку одного використовуй всі свої знання, інформацію даної пам’ятки і будь-які інші докази, які вважатимеш вагомими.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Другий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варіант: якщо розумієш, що ситуація вийшла з-під контролю, поділися інформацією зі своїми або його батьками, або тими дорослими, кому ти довіряєш. Це сміливий, але не простий вчинок. Спочатку, напевно, буде чесно і правильно повідомити йому про своє рішення і причини, за якими ти зважився на цей Вчинок. Приготуйся до атаки, реакція може бути будь-якою (звинувачення, агресія і реакція-маніпуляція). Люди, які беруть наркотики, стають патологічно брехливими, зіграють будь-яку роль з правдоподібністю професіонала.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Спочатку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оціни, чи здатний ти протистояти майже професійному натиску у відповідь. Якщо не впевнений, поговори про це з своїми батьками. Все одно ж треба щось робити, інакше твого друга будуть великі проблеми.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" y="502920"/>
            <a:ext cx="10268712" cy="599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7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</TotalTime>
  <Words>934</Words>
  <Application>Microsoft Office PowerPoint</Application>
  <PresentationFormat>Широкоэкранный</PresentationFormat>
  <Paragraphs>52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Times New Roman</vt:lpstr>
      <vt:lpstr>IBM Plex Sans SemiBold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Usewr895665365476</cp:lastModifiedBy>
  <cp:revision>268</cp:revision>
  <cp:lastPrinted>2024-01-23T06:28:00Z</cp:lastPrinted>
  <dcterms:created xsi:type="dcterms:W3CDTF">2023-04-19T07:49:00Z</dcterms:created>
  <dcterms:modified xsi:type="dcterms:W3CDTF">2024-07-25T06:58:15Z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52077FDF06244CB2891ECAD957F92127_12</vt:lpwstr>
  </property>
  <property fmtid="{D5CDD505-2E9C-101B-9397-08002B2CF9AE}" pid="3" name="KSOProductBuildVer">
    <vt:lpwstr>1049-12.2.0.13431</vt:lpwstr>
  </property>
</Properties>
</file>